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  <p:sldMasterId id="2147483694" r:id="rId2"/>
    <p:sldMasterId id="2147483672" r:id="rId3"/>
    <p:sldMasterId id="2147483706" r:id="rId4"/>
    <p:sldMasterId id="2147483717" r:id="rId5"/>
  </p:sldMasterIdLst>
  <p:notesMasterIdLst>
    <p:notesMasterId r:id="rId73"/>
  </p:notesMasterIdLst>
  <p:sldIdLst>
    <p:sldId id="325" r:id="rId6"/>
    <p:sldId id="327" r:id="rId7"/>
    <p:sldId id="328" r:id="rId8"/>
    <p:sldId id="329" r:id="rId9"/>
    <p:sldId id="330" r:id="rId10"/>
    <p:sldId id="390" r:id="rId11"/>
    <p:sldId id="331" r:id="rId12"/>
    <p:sldId id="332" r:id="rId13"/>
    <p:sldId id="333" r:id="rId14"/>
    <p:sldId id="334" r:id="rId15"/>
    <p:sldId id="391" r:id="rId16"/>
    <p:sldId id="335" r:id="rId17"/>
    <p:sldId id="336" r:id="rId18"/>
    <p:sldId id="337" r:id="rId19"/>
    <p:sldId id="338" r:id="rId20"/>
    <p:sldId id="339" r:id="rId21"/>
    <p:sldId id="340" r:id="rId22"/>
    <p:sldId id="341" r:id="rId23"/>
    <p:sldId id="342" r:id="rId24"/>
    <p:sldId id="343" r:id="rId25"/>
    <p:sldId id="392" r:id="rId26"/>
    <p:sldId id="344" r:id="rId27"/>
    <p:sldId id="345" r:id="rId28"/>
    <p:sldId id="346" r:id="rId29"/>
    <p:sldId id="347" r:id="rId30"/>
    <p:sldId id="348" r:id="rId31"/>
    <p:sldId id="349" r:id="rId32"/>
    <p:sldId id="350" r:id="rId33"/>
    <p:sldId id="351" r:id="rId34"/>
    <p:sldId id="352" r:id="rId35"/>
    <p:sldId id="353" r:id="rId36"/>
    <p:sldId id="354" r:id="rId37"/>
    <p:sldId id="355" r:id="rId38"/>
    <p:sldId id="356" r:id="rId39"/>
    <p:sldId id="357" r:id="rId40"/>
    <p:sldId id="358" r:id="rId41"/>
    <p:sldId id="359" r:id="rId42"/>
    <p:sldId id="360" r:id="rId43"/>
    <p:sldId id="362" r:id="rId44"/>
    <p:sldId id="361" r:id="rId45"/>
    <p:sldId id="363" r:id="rId46"/>
    <p:sldId id="364" r:id="rId47"/>
    <p:sldId id="365" r:id="rId48"/>
    <p:sldId id="366" r:id="rId49"/>
    <p:sldId id="367" r:id="rId50"/>
    <p:sldId id="368" r:id="rId51"/>
    <p:sldId id="369" r:id="rId52"/>
    <p:sldId id="393" r:id="rId53"/>
    <p:sldId id="394" r:id="rId54"/>
    <p:sldId id="395" r:id="rId55"/>
    <p:sldId id="396" r:id="rId56"/>
    <p:sldId id="370" r:id="rId57"/>
    <p:sldId id="371" r:id="rId58"/>
    <p:sldId id="376" r:id="rId59"/>
    <p:sldId id="377" r:id="rId60"/>
    <p:sldId id="378" r:id="rId61"/>
    <p:sldId id="379" r:id="rId62"/>
    <p:sldId id="380" r:id="rId63"/>
    <p:sldId id="381" r:id="rId64"/>
    <p:sldId id="382" r:id="rId65"/>
    <p:sldId id="383" r:id="rId66"/>
    <p:sldId id="384" r:id="rId67"/>
    <p:sldId id="385" r:id="rId68"/>
    <p:sldId id="386" r:id="rId69"/>
    <p:sldId id="387" r:id="rId70"/>
    <p:sldId id="388" r:id="rId71"/>
    <p:sldId id="389" r:id="rId7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51" d="100"/>
          <a:sy n="51" d="100"/>
        </p:scale>
        <p:origin x="-665" y="-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-3870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4-01-11T08:14:10.95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11889 14235,'17'-18,"1"18,17 0,0 0,18 0,0 0,-35 0,35 0,-18 0,-17 0,-1 0,1 0,0 0,-1 0,19 0,-19 0,1 0,0 0,-1 0,1 0,-1 0,1 0,17 0,-17 0,0 0,-1 35,1-35,0 0,-1 0,1 0,35 0,-18 18,0-18,1 0,-19 0,54 18,-18-18,-36 0,36 17,-17-17,-19 0,18 0,-17 0,0 0,17 0,-17 0,-1 18,1-18,0 0,17 17,-18-17,19 0,-1 0,18 0,-35 0,-1 0,1 0,17 18,-17-18,-1 0,19 0,-19 0,19 18,17-18,-18 0,18 0,-18 0,36 35,-36-35,18 0,-18 0,18 0,-18 0,18 0,18 0,-36 0,36 0,-54 0,54 0,-18 0,17 0,18 0,18 0,-71 0,71 0,-53 0,18 0,-1 0,-17 0,-17 0,16 0,-16 0,34 0,1 0,-36 0,18 0,-35 0,-1 0,19 0,-19 0,1 0,0 0,-1 0,1 0,-1 0,1 0,17 0,1 18,-19-1,1-17,0 0,-1 18,1-18,-1 18,-17-1,18-17,0 18,-1-1,-34-17,-1 0,-17 0,0 0,17 0,-17 0,17 0,0 18,1 0,17-1,-18-17,0 0,1 0,-1 0,-17 0,17 0,-35 18,36-18,-1 0,-35 0,35 0,1 0,-36 18,35-18,1 0,-19 35,19-35,-1 0,0 0,1 0,-1 0,1 0,-1 0,-17 0,17 18,0-18,-17 0,17 0,-17 17,0-17,17 0,-17 18,17-18,1 0,-1 0,0 0,-17 0,17 0,1 0,-1 17,1-17,-19 0,-17 0,36 0,-19 18,1-18,0 0,17 0,-17 0,17 0,1 0,-19 0,19 0,-18 0,17 0,-35 18,0-18,35 0,1 17,-19-17,-34 0,52 0,-52 18,34 0,1-18,18 0,-54 17,18-17,18 0,0 36,17-36,-53 0,54 0,-1 0,0 0,1 0,-1 0,-17 0,0 0,-1 35,19-35,-19 0,1 0,17 0,-34 18,34-18,0 0,-17 0,17 0,1 0,-19 0,1 0,18 0,-1 0,0 0,1 0,-1 0,-17 0,17 0,0 0,-17 0,17 0,1 0,-36 0,35 0,1 0,-19 0,1 0,17 0,-17 0,0 0,0 0,-1 0,19 0,-19 0,-16 0,16 0,1 0,17 0,-17 0,17 0,-17-18,17 18,1 0,-1 0,1-18,-1 18,0 0,-17-35,0 17,-1 1,1-1,18 18,-1-18,0 1,1-19,-36 19,35-1,0 1,1-1,-1 18,18-35,0 17,-17 0,17 1,0-19,0 19,0-1,0 1,0-1,0 0,0 1,0-19,0 19,0-1,0 0,0-17,0 0,0 17,17-35,1 53,-18-17,35-1,-17-17,-1 17,19 18,-19 0,1 0,0 0,-1 0,18 0,-17 0,17 0,-17 0,0 0,-1 0,1 0,0 0,-1 0,1 0,35 0,-36 0,19 0,-19 0,1 0,35 0,-35 0,-1 18,18-18,36 0,-18 17,-18-17,0 0,1 0,-19 0,36 18,-35-18,17 0,-17 0,-1 0,19 0,-19 0,19 35,-1-35,-17 0,17 0,0 0,-17 0,-1 0,19 0,-19 0,1 0,0 0,35 0,-36 0,18 0,-17 0,0 0,35 0,-36 0,1 0,35 0,-18 0,0 0,-17 0,17 0,1 0,-19 0,1 0,17 0,-17 0,-1 0,19 0,-1 0,-17 0,52 18,-52-18,35 0,-18 0,0 0,18 0,0 0,-18 0,18 0,-35 0,35 0,-18 0,18 0,-35 0,17 0,18 0,-18 0,18 0,-18 0,18 0,35 0,-52 0,17 0,-36 0,1 0,17 0,-17 0,0 0,17 0,-18 0,1 0,0 0,35 0,-36 0,36 0,-35 0,-1 0,36 0,-35 0,0 0,-1 0,1 0,0 0,-1 0,18 0,-17 0,0 0,17 0,-17 0,-1 0,1 0,17 0,-17 0,0 0,17 18,-18-18,19 0,-19 17,1 1,0-18,-1 18,19-18,-19 0,1 0,17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4-01-11T08:15:58.73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23477 5027,'53'0,"-17"18,34-18,-35 0,71 0,-53 0,18 0,-36 0,71 0,-53 0,17 0,1 0,35 0,-36 0,18 0,18 0,-70 0,34 0,18 0,-35 0,35 0,-35 0,0 0,0 0,35 0,-35 0,18 0,17 0,-17 0,-36 0,18 0,-18 0,-17 0,35 0,-36 0,1 0,17 0,0 0,1 0,-1 0,-17 0,35 0,-18 0,0 0,-17 0,-1 0,19 0,-1 0,-17 0,17 0,0 0,-17 0,52 0,-17 0,-17 17,16-17,-16 0,17 0,-36 0,19 0,-1 0,0 0,36 0,-36 0,0 0,0 0,18 0,-17 0,34 0,-52 0,70 0,-35 0,-18 0,18 0,-35 0,-1 0,1 0,17 0,1 0,-1 0,-17 0,-1 0,1 0,17 0,-17 0,-1 0,19 0,-19 0,1 0,35 0,-35 0,-1 0,18 0,-17 0,0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4-01-11T08:16:04.92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15699 7056,'35'0,"35"0,-34 0,34 0,18 0,18 0,-35 0,-1 0,1 0,17 0,-53 0,36 0,-18 0,-18-18,18 18,-35 0,-1 0,1 0,17-18,-17 18,0 0,17 0,0-17,-17 17,35 0,-36 0,36 0,-17 0,16 0,-34 0,0 0,17 0,-17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4-01-11T08:16:28.74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6897 8184,'17'18,"54"-18,0 0,17 0,-53 0,18 0,0 0,-18 0,-17 0,-1 0,1 0,35 35,-35-35,17 0,0 0,-17 0,35 0,-36 0,19 0,-1 0,18 0,-36 0,19 0,-1 0,0 0,-17 0,35 0,-35 0,-1 0,18 0,-17 0,0 0,-1 18,1-18,17 0,53 0,-17 0,-36 0,71 0,0 0,-18 0,18 0,-35 0,34 0,-16 0,16 0,-69 0,17 0,0 0,-1 0,-34 0,0 0,17 0,-17 0,-1 0,19 0,-19 0,1 0,-1 0,19 0,-19 0,36 0,-35 0,0 0,34 0,-34 0,0 0,17 0,0 0,-17 0,17 0,-17 0,0 0,-1 0,18 0,-17 0,0 0,-1 0,1 0,0 0,-1 0,19 0,-19 0,1 0,17 0,-17 0,-1 0,1 0,0 0,-18-18,0 1,0-19,-18 19,0 17,18-18,0-17,0 0,0 17,0 0,-17 18,-19 0,19 0,-1 0,1 0,-36 0,35 0,-17 0,17 0,0 0,1 0,-18 0,-1 0,1 0,17 0,1 0,-1 0,-35 0,35 0,-17 0,18 0,-1 0,-35 0,35 0,1 0,-19 0,19 0,-18 0,-1 0,1 18,17 0,-17-18,0 0,0 0,-1 0,19 0,-19 0,-17 17,0-17,18 0,-18 0,36 0,-36 0,17 0,-16 0,16 0,19 0,-19 0,19 0,-1 0,-17 0,17 0,1 0,-1 0,-17 0,17 0,0 0,-17 0,0 0,-18 0,-18 0,1 0,17 0,18 0,17 0,-17 0,17 0,0 0,-35 0,36 0,-1 0,-17 0,17 0,-17 0,-18 0,35 0,-17 0,0 0,-36 0,36 0,-18 0,18 0,0 0,17 0,0 0,1 0,-36 0,35 0,-17 0,17 0,1 0,-1 0,-17 0,17 0,-35 0,35 0,1 0,-1 0,-17 0,17 0,1 0,-1 18,0-18,1 0,-1 18,0 17,1-35,-1 17,18-34,0-1,0-17,0 17,0 1,0-19,0 19,0-1,0 0,0-17,18 35,35 0,35 0,18 0,-36 0,1 0,-18 0,-18 0,18 0,-18 0,0 0,-17 0,35 0,-35 0,-1 0,19 0,-1 0,-18 0,1 0,17 0,-17 0,35 0,-35 0,-1 0,36 0,-35 0,-1 0,19 0,-1 0,-17 0,17 0,0 0,18 0,-18 0,-17 0,35 0,-35 0,17 0,0 0,36 0,-54 0,54 0,-36 0,18 0,-18 0,36 0,17 0,-53 0,36 0,-36 0,18 0,35 0,-52 0,17 0,-36 0,1 0,52 0,-52 0,17 0,-17 0,0 0,34 0,-34-17,0 17,-1 0,1 0,0 0,-1 0,1 0,17 0,-17 0,-1 0,19 0,-19 0,1 0,0 0,35 0,-36 0,1 0,0 0,-1 0,1 0,35 0,-36 0,1 0,17 0,-17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4-01-11T08:16:41.32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14817 8149,'35'0,"-17"0,-1 0,36 0,-18 0,18 0,-17 0,-1 0,-17 0,17 0,0 0,0 0,-17 0,0 0,-1 0,1 0,0 0,17 0,-18 0,1 0,17 0,-17 0,0 0,-1 0,1 0,0 0,-1 0,1 0,17 0,0 0,-17 0,0 0,-1 0,1 0,0 0,35 0,-36 0,36 0,-35 0,35 0,-36 0,1 0,35 0,-36 0,1 0,17 0,-17 0,0 0,-1 0,19 0,-19 0,1 0,17 0,-17 0,17 0,0 0,-17 0,0 0,-1 0,1 0,0 0,-1 0,1 0,-1 0,1 0,0 0,-1 0,19 0,-19 0,1 0,17 0,-17 0,-1 0,1 0,0 0,17 0,-17 0,17 0,-17 0,-1 0,1 0,0 0,-1 0,1 0,-1 0,19 0,-19 0,1 0,17 0,1 0,-19 0,36 0,-18 0,18 0,-17 0,34 0,-52 0,35 0,-18 0,0 0,1 0,16 0,1 0,0 0,0-17,18 17,-18 0,-18-18,53 18,-53 0,36-53,17 53,-53 0,36 0,17 0,-17-18,-36 18,53-17,-17 17,-54 0,19-18,-1 18,-17 0,-1 0,1 0,0 0,-1 0,1 0,-1 0,19 0,-19 0,1 0,17 0,1-18,-19 1,18 17,-17 0,0 0,17 0,-17 0,-1 0,1 0,17 0,0 0,18 0,-35 0,0 0,17 0,0 0,-17 0,0 0,-1 0,1 0,-1 0,19 0,-19 0,1 0,17 0,-17 0,17 17,0-17,-17 0,0 0,17 0,-17 0,-1 0,19 53,-19-53,1 0,-1 18,-17 0,0-1,0 1,0 0,0-1,0 18,0-17,0 0,0 35,0-36,0 1,0 17,0-17,-17-18,-1 0,1 0,-1 0,0 0,1 0,-1 0,0 0,1 0,-1 0,-35 0,36 0,-1 0,-17 0,17 0,0 0,1 0,-19 0,-16-18,34 18,0 0,1 0,-1 0,-17 0,17 0,0 0,-17 0,0 0,17 0,1-35,-19 17,19 18,-1 0,0 0,1 0,-19 0,1 0,18 0,-1 0,0 0,1 0,-19 0,19 0,-36 0,35 0,1 0,-19 0,19 0,-1 0,-17 0,17 0,0 0,1 0,-1 0,0 0,-17 0,0 0,17 0,1 0,-36 0,17 0,1 0,0 0,17 0,-35 0,36 0,-19 0,19 0,-1 0,1 0,-19 0,19 0,-1 0,-17 0,17 0,0 0,1 0,-1 0,0 0,1 0,-1 0,-17 0,17 0,1 0,-19 0,19 0,-1 0,0 0,-17 0,18 0,-1 0,-17 0,17 0,0 0,-17 0,17 0,1 0,-1 0,-17 0,17 0,1 0,-19 0,19 0,-1 0,0 0,1 0,-1 0,0 0,1 0,-18 0,17 0,0 0,-35 0,36 0,-1 0,-35 0,36 0,-36 0,35 0,0 0,-17 0,17 0,1 0,-18 0,17 0,0 0,1 0,-19 0,1 0,0 0,17 0,0 0,1 0,-18 0,-1 0,1 0,17 0,1 0,-1 0,-17 0,17 0,1 0,-19 0,19 0,-1 0,-17 0,-1 0,19 0,-18 0,-1 0,19 0,-1 0,0 0,-17 0,0 0,17 0,0 0,1 0,-1 0,1 0,-1 0,0 0,-17 0,17 0,1 0,-19 0,19 0,-1 0,1 0,-19 0,1 0,-18 0,35 0,1 0,-18 0,17 0,0 0,-17 0,17 0,1 0,-1 0,-17 0,17 0,0 0,-17 0,18 0,-1 0,0 0,1 0,-1 0,0 0,1 0,-19 0,19 0,-1 0,-17 0,17 0,1 0,-1 0,-17 0,17 0,0 0,-17 0,18 0,-1 0,0 0,1 0,-1 0,0-35,18 0,0 17,0 0,0 1,0-1,0 1,0-1,0 0,0-17,0 17,0 1,0-19,0 19,0-1,0 1,36 17,17 0,-18 0,18 0,-18 0,0 0,-17 0,0 0,17 0,-18 0,1 0,17 0,1 0,-19 0,19 0,-19 0,18 0,-17 17,0-17,-1 0,1 0,17 0,-17 0,0 0,-1 0,1 0,0 0,-1 0,1 0,17 0,-17 0,-1 0,19 0,-19 0,19 0,-1 0,0 18,-17-18,-1 0,1 0,17 0,1 0,-1 17,-18-17,19 0,-1 0,18 0,-18 0,18 0,-35 0,35 0,-18 0,18 0,-18 0,18 0,-35 0,17 0,18 0,-18 0,53 0,-35 0,-17 0,34 0,-35 0,54 0,-36 0,-18 0,18 0,-36 0,19 0,17 0,-18 0,18 0,-18 0,0 0,1 0,17 0,-36 0,18 0,18 0,-35 0,0 0,-1 0,1 0,0 0,-1 0,18 0,1 0,-19 0,1 0,0 0,-1 0,1 0,17 0,-17 0,35 0,-36 0,1 0,0 0,17 0,0 0,-17 0,17 0,0 0,1 0,-1 0,18 0,-18 0,18 0,-18 0,36 0,-18 0,0 0,-18 0,18 0,-18 0,1 0,-19 0,1 0,-1 0,1 0,0 0,-1 0,1 0,17 0,-17 0,0 0,34 0,-16 0,-1 0,-17 0,-1 0,36 0,-35 0,-1 0,36 0,-35 0,0 0,17 0,-17 0,-1 0,19 0,-19 0,1 0,17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4-01-11T08:17:15.39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2681 12471,'18'0,"-1"0,36 0,-17 0,17 0,-18 0,18 0,0 0,-18 0,0 0,-17 0,52 0,-17 17,0-17,18 0,-1 18,-34-18,17 0,35 0,-35 0,17 0,1 18,-36-18,36 53,-1-53,-17 0,-18 17,36-17,-1 0,-17 0,18 0,17 0,-17 0,-1 0,1 0,-18 0,-18 0,18 0,17 0,-17 18,18-18,-36 0,53 0,-17 0,-18 0,35 0,-35 0,0 0,35 0,-35 0,-18 0,18 0,0 0,18 0,34 0,-87 0,88 0,-18 0,-17 0,-36 0,18 0,35 0,-70 0,17 0,18 0,17 0,-34 0,17 0,17 0,-34 0,-1 0,18 0,17 17,1-17,-1 0,1 0,-1 0,-17 0,18 0,-36 0,36 0,-18 0,17 0,-17 0,18 0,-1 0,36 0,-18 0,36 0,-18 0,35 0,-18 0,-17 0,0 0,-53 0,35 0,-53 0,36 0,-36 0,53 0,-35 0,-18 0,71 0,-53 0,0 0,35 0,-17 0,35 0,-36 0,18 0,-17 0,17 0,-17 0,17 0,-35 0,0 0,-18 0,18 0,-35 0,-1 0,36 0,-18 0,1 0,17 0,-18 0,0 0,-17 0,35 0,-18 0,0 0,-17 0,0 0,35 0,-18 18,0 0,-17-18,17 0,0 0,-17 0,0 0,17 0,-18 0,1 0,0 0,-1 0,1 0,0 0,-1 0,19 0,-1 17,35-17,-34 18,34-18,-52 0,17 0,-17 0,-1 18,1-18,0 0,-1 0,1 0,0 0,17 0,-17 0,-1 0,18 0,-17 0,0 0,-1 0,19 0,-19 0,19 35,-19-35,1 0,0 0,-1 0,1 0,-1 0,1 18,0-18,17 0,-17 0,-1 0,1 17,17-17,-17 0,-1 0,19 0,-1 0,18 18,-35-18,-1 0,18 0,-17 0,0 0,-1 0,1 0,17 17,-17 1,17-18,-17 0,0 0,34 0,-34 0,0 0,17 0,-17 0,-1 0,36 0,-18 0,18 0,-35 0,17 0,18 0,-18 0,18 0,-17 0,17 0,-18 0,0 0,-17 0,-1 0,1 0,0 0,-1 0,1 0,0 0,17 0,-17 0,-1 0,18 0,-17 0,0 0,-1 0,1 0,0 0,-1 0,1 0,17 0,-17 0,-1 0,19 0,-1 0,-17-18,-18-17,17 18,-17-1,18 0,0 1,-1-1,-17 0,0 1,18-36,35 18,-53 17,0 0,17 1,1-1,17-17,-35 17,0 0,-17 18,-1 0,0 0,1 0,-36 0,35 0,-17 0,0 0,-1 0,1 0,0 0,17 0,-17 0,17 0,1 0,-19 0,1 0,17 0,-34 0,34 0,-35 0,18 0,-18 0,18 0,-18 0,17 0,-17 0,0 0,1 0,16 0,-17 0,18 0,-53 0,35 0,0 0,-17 0,52 0,-53 0,36 0,-18 0,18 0,-36 0,18 0,18 0,-53 0,17 0,36 0,-53 0,17 0,36 0,-53 0,17 0,18 0,-35 0,-35 0,35 0,-18 0,35 0,-17 0,35 0,-18 0,-17 0,53 0,-18 0,-35 0,70 0,-70 0,17 0,1 0,17 0,-18 0,36 0,-18 0,18 0,-53 0,53 0,-18 0,17 0,-34 0,-1 0,36 0,-18 0,18 0,-36 0,18 0,-17 0,17 0,0 0,-18 0,1 0,17 0,-18 0,-17 0,53 0,-18 0,35 0,-35 0,18 0,-18 0,18 0,-18 0,18 0,-36 0,36 0,-53 0,52 0,-17 0,1 0,16 0,-17 0,18 0,-18 0,-17 0,17 0,-18 0,36 0,-53 0,52 0,-34 0,17 0,18 0,-18 0,35 0,-17 0,-18 0,18 0,-54 0,36 0,1 0,-37 0,19 0,35 0,-36 0,-17 0,17 0,1 0,-1 0,-17 0,17 0,18 0,-35 0,18 0,-18 0,17 0,-17 0,-18 0,0 0,36 0,-36 0,-18 0,54 0,-19 0,1 0,53 0,-36 0,19 0,-19 0,0 0,54 0,-54 0,36 0,-18 0,18-17,-18 17,18-18,17 18,-35 0,35 0,1 0,-19 0,19 0,-18 0,-1 0,19 0,-1 0,0 0,1 0,-19 0,-16 0,34 0,0 0,-17 0,0 0,17 0,-35-17,53-1,-18 18,-17 0,0 0,17 0,-35 0,36 0,-1 0,-17 0,17 0,-35 0,18 0,-18 0,35-18,-52 18,52 0,-17-17,0 17,-1-18,-17 18,1 0,-1 0,17-35,-34 35,52 0,-17 0,17 0,1 0,-1 0,-17-18,17 18,0 0,-17 0,18 0,-1-18,0 18,1 0,-1 0,0 0,1 0,-19 0,72 0,34 0,1 0,35 0,-18 0,-18 36,1-36,-18 17,0-17,0 0,35 18,-53-18,18 0,-18 18,18-18,35 35,-35-35,36 0,-19 0,18 0,18 0,-53 0,18 0,17 0,0 35,-35-35,17 0,36 0,-53 0,18 0,35 0,-53 0,52 0,-34 0,-36 0,53 0,-17 0,-36 0,53 0,-17 0,-36 0,36 0,17 0,-53 0,18 0,0 0,0 0,35 0,-52 0,34 0,36 0,-71 0,53 0,-17 0,-36 0,71 0,-18 0,-17 0,17 0,-35 0,17 0,36 0,-18 0,18 0,0 0,0 0,0 0,35 0,-18 0,-17 0,0 0,-35 0,34 0,19 0,-54 0,-17 0,36 0,-19 0,-35 0,18 0,-17 0,34 0,-17 0,-18 0,-17 0,17 0,1 0,34 0,-35 0,54 0,-19 0,18 0,-52 0,34 0,-52 0,35 0,-18 0,18 0,-18 0,18 0,35 0,-52 0,34 0,18 0,-52 0,34 0,-35 0,1 0,17 0,0 0,-18 0,35 0,1 0,-36 0,36 0,-36 0,36 0,-54 0,54 0,-1 0,-34 0,-19 0,36 0,18 0,-36 0,18 0,18 0,-19 0,19 0,-36 0,18 0,-18 0,36 0,-53 0,-1 0,36 0,0 0,18 0,-18 0,0 0,-1 0,37 0,-36 0,17 0,18 0,-52 0,16 0,-16 0,17 0,-18 0,0 0,18 0,-18 0,18 0,18 0,-53 0,52 0,1 0,-36 0,18 0,-36 0,19 0,17 0,-36 0,1 0,17 0,-17 0,0 0,17 0,-18 0,1 0,-18 18,-18-18,1 0,-18 0,17 0,0 0,-35 0,36 0,-36 0,17 0,-16 0,16 0,-17 0,18 0,-18 0,18 0,-18 0,18 0,-1 0,1 0,18 0,-36 0,17 0,19 0,-19 0,1 0,-35 0,34 0,19 0,-36 35,0-35,18 0,-18 35,17-35,19 0,-54 0,18 0,0 0,-35 0,35 0,18 18,17-18,-17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4-01-11T08:17:19.62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2522 12506,'0'18,"0"-1,0 1,36-18,-19 0,1 18,0-18,17 0,-18 0,1 17,17-17,-17 0,0 0,-1 0,1 0,0 0,17 18,0-18,-17 0,-1 0,1 0,0 0,-1 0,1 0,0 17,17-17,-17 0,-1 0,18 0,-17 0,17 0,1 0,-19 0,1 0,17 0,-17 0,17 0,0 0,-17 0,0 0,17 0,0 0,-17 0,17 0,-17 0,-1 0,19 0,-19 0,1 0,0 0,-1 0,19 0,-19 0,36 0,-18 18,1-18,-1 0,-17 0,17 0,0 35,0-35,1 0,-19 0,19 0,-19 0,1 0,17 0,0 0,-17 0,35 0,-18 0,1 0,-1 0,-18 0,19 0,-19 0,1 0,17 0,1 0,-19 0,36 0,-18 0,18 0,-35 0,35 0,-18 0,18 0,-18 0,-17 0,17 0,-17 0,0 0,34 0,-16 0,-1 0,0 0,18 0,-18 0,-17 0,17 0,1 0,-1 0,-17 0,-1 0,1 0,17 0,-17 0,-1 0,54 0,-53 0,17 0,0 0,0 18,-17-18,0 0,-1 0,19 0,-1 0,-17 0,17 0,0 0,0 0,1 0,17 0,-36 0,1 0,52 0,-34 0,-1 0,0 0,18 0,-18 0,18 0,-35 0,17 0,18 0,-18 0,1 0,-1 0,18 0,-35 0,17 0,0 0,0 0,18 0,-35 0,35 0,-18 18,-17-18,35 0,-18 0,0 0,1 0,34 17,-35-17,18 0,-35 0,35 36,-18-36,-17 0,17 17,0-17,18 0,-35 0,35 0,-18 0,18 0,-18 0,18 0,-18 0,-17 0,17 0,-17 0,17 0,18 0,-35 0,0 0,17 0,0 0,36 0,-18 0,-18 0,18 0,-18 0,-17 0,35 0,-18 0,18 0,-36 0,36 0,-35 0,0 0,17 0,-17 0,17 0,0 0,-17 0,-1 0,1 0,0 0,-1 0,1 0,35 0,-36 0,1 0,35 0,-18 0,18 0,-18 0,1 0,-1 0,18 0,-18 0,18 0,-18 0,54 0,-54 0,18 0,17 0,1 0,-18 0,17 0,-34 0,52 0,-18 0,-17 0,36 0,-37 0,-16 0,34 0,-34 0,34 0,-17 0,-35 0,17 0,0 0,1 0,-19 0,36 0,0 0,-35 0,17 0,0 0,-17 0,52 0,-52 0,0 0,52 0,-35 0,-17 0,35-17,0 17,-35 0,-1 0,71-18,-52 18,-1 0,-17 0,35 0,17 0,-35-18,54 18,-37 0,1 0,18 0,-36 0,1 0,-19 0,1 0,17-35,-17 35,-1 0,1 0,17 0,-17 0,0 0,-1 0,1 0,-1 0,1 0,0 0,17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4-01-11T08:18:27.35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2628 17445,'18'0,"17"0,-17 0,-1 0,36 0,-17 0,17 0,-18 0,18 0,-18 0,53 0,-35 0,0 18,35-1,-17-17,-36 0,71 0,-18 0,-17 0,17 0,-35 0,35 0,-18 0,1 0,-36 0,54 0,-54 0,35 0,1 0,-18 0,0 0,-18 0,18 0,-18 0,18 0,-18 0,1 0,-1 0,-17 0,35 0,-18 0,0 0,-17 0,52 0,-34 0,16 0,-16 0,17 0,-36 0,36 0,-35 0,17 0,0 0,1 0,17 0,-18 0,35 0,-34 0,52 0,-18 0,19 0,-36 0,17 0,18 0,-17 0,-1 0,-17 18,53-18,-71 0,36 0,35 0,-18 0,18 0,-36 0,-17 0,53 0,-18 0,18 0,-35 0,17 0,-35 0,53 0,-36 0,18 0,-17 0,0 0,-1 0,18 0,-52 17,34-17,18 0,-17 0,-36 0,36 0,17 0,-35 0,35 0,-35 0,-18 0,36 0,-36 0,0 0,1 18,52-18,-53 0,36 0,-18 0,-1 0,37 0,-36 0,0 0,17 0,1 0,-18 0,52 0,-16 0,-19 0,-17 0,35 0,-35 0,35 0,-52 0,34 0,-35 0,18 0,0 0,18 0,-18 0,-18 0,36 0,17 0,-35 0,53 0,-36 0,36 0,35 0,-17 0,-19 0,-34 0,17 0,18 0,-36 0,-17 0,36 0,16 0,-34 0,35 0,-18 0,18 0,35 0,-35 0,-18 0,-17 0,17 0,18 0,-36 0,36 0,0 0,-18 0,18 0,0 0,-1 0,1 0,0 0,53 53,-71-53,18 0,-36 0,36 0,-53 0,53 0,-18 0,-17 0,17 0,-53 0,36 0,17 0,-53 0,18 0,0 0,0 0,-18 0,54 0,-19 0,18 0,-35 0,18 0,17 0,-53 0,36 0,17 0,-70 0,70 0,-18 0,19 0,-37 0,37 0,17 0,-1 0,36 0,-35 0,0 0,53 0,-89 0,72 0,-37 0,-34 0,35 0,-18 0,18 0,-36 0,19 0,-37 0,54 0,-18 0,-17 0,17 0,-35 0,18 0,17 0,-18 0,-17 0,36 0,16 0,-34 0,17 0,18 0,-53 0,53 0,-18 0,-18 0,1 0,0 0,-1 0,-17 0,-18 0,71 0,-53 0,35 0,-17 0,35 0,-18 0,18 0,35 0,-35 0,70 0,-52 0,17 0,-88 0,17 0,18 0,-17 0,17 0,-53 0,36 0,-36 0,18 0,-18 0,18 0,35 0,-35 0,-17 0,-1 0,18 0,-36 0,1-18,17 18,18 0,-35 0,35 0,-18 0,18 0,-35 0,35 0,-36 0,1 0,17 0,0 0,-17 0,17 0,-17 0,0 0,52 0,-52 0,17 0,-17 0,-1 0,1 0,0 0,-1 0,1 0,0 0,17 0,-17 0,-1 0,18 0,-17 0,0 0,-1 0,19 0,-54-17,0 17,1 0,-1 0,0 0,-17 0,0-18,0 0,17 18,-17 0,-18 0,17-17,1 17,0 0,-18 0,18-18,17 18,-35 0,36 0,-36 0,0-17,17 17,1 0,18 0,-36 0,35 0,-17 0,-1 0,-34 0,17 0,18 0,-1 0,-17 0,18 0,0 0,0 0,17 0,-53 0,36 0,-18 0,36 0,-54 0,36 0,-18 35,35-35,-52 0,34 0,-17 17,18-17,-18 18,18-18,0 0,-18 0,18 0,-18 0,-18 0,53 0,-70 0,35 0,0 0,-17 0,17 0,18 0,-1 0,-34 0,17 0,18 0,-54 0,54 0,-35 0,-19 0,19 0,35 0,-54 0,72 0,-71 0,35 0,17 0,-52 0,70 0,-52 0,35 0,-36 0,18 0,0 0,-35 0,70 0,-34 0,16 0,-17 0,18 0,-18 0,-17 0,-1 0,18 0,-17 0,-1 0,18 0,-17 35,-1-35,0 0,-17 0,18 0,-36 0,35 0,-17 0,-18 0,36 0,-19 0,19 0,35 0,-36 0,18 36,0-36,18 0,-18 0,18 0,-53 0,17 0,-17 0,35 0,0 0,-53 0,36 0,-1 0,1 0,-36 0,17 0,-16 0,-1 0,0 0,35 0,1 0,-1 0,-35 0,1 0,-19 0,18 0,1 0,-37 0,37 0,-1 0,-18 0,54 0,-18 0,-18 0,35 0,-17 0,17 0,-34 0,-1 0,0 0,-18 0,54 0,-36 0,35 0,-34 0,16 0,37 0,-1 0,-36 0,36 0,1 0,-37 0,36 0,1 0,-37 0,36 0,-17 0,-1 0,54 0,-19 0,1 0,0 0,-18 0,18 0,-54 0,37 0,-1 0,-36 0,37 0,16 0,-17 0,18 0,-36 0,36 0,-35 0,52 0,-70 0,17 0,36 0,-53 0,17 0,-17 0,53 0,-36 0,-17 0,35 0,0 0,-35 0,53 0,-36 0,36 0,-36 0,1 0,17 0,-18 0,1 0,17 0,0 0,-18 0,36 0,-53 0,53 0,-36 0,-17 0,17 0,18 0,-52 0,16 0,19 0,-18 0,35 0,-36 0,19 0,-36 0,18 0,35 0,-18 0,-34 0,16 0,54 0,-35 0,-19 0,54 0,-35 0,-1 0,-17 0,53 0,-36 0,36 0,-18 0,17 0,-34 0,17 0,0 0,-35 0,17 0,18 0,1 0,-19 0,18 0,0 0,18 0,-18 0,18 0,-18 0,17 0,-16 0,16 0,19 0,-36 0,17 0,-16 0,34 0,-35 0,18 0,-18 0,17 0,-34 0,35 0,-36 0,1 0,34 0,-17 0,18 0,-18 0,18 0,-18 0,18 0,-36 0,53 0,-70 0,18 0,34 0,-52 0,53 0,-18 0,18 0,-18 0,18 0,-1 0,1 0,-18 0,35 0,-17 0,-18 0,36 0,-1 0,-35 0,0 0,18 0,-18 0,35 0,-35 0,18 0,0 0,-36 0,54 0,-54 0,18 0,18 0,17 0,-35 0,36 0,-36 0,35 0,1 0,-19 0,19 0,-19 0,1 0,17 0,1 0,-18 0,-1 0,19 0,-36 0,35 0,0 0,-17 0,17 0,1 0,-18 0,17 0,0 0,-17 0,17 0,1 0,-1 0,-35 0,36 0,-19 0,19 0,-1 0,0 0,-17 0,0 0,0 0,17 0,0 0,1 0,-36 0,35 0,-17 0,17 0,0 0,1 0,-18 0,17 0,0 0,-17 0,17 0,1 0,-19 0,19 0,-1 0,1 0,-36 0,35 0,-17 0,17 0,0 0,1 0,-18 0,17 0,0 0,-17 0,17 0,-17 0,0 0,-1 0,1 0,18 0,-1 0,0 0,-17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4-01-11T08:18:34.00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2381 17268,'18'18,"17"-18,-17 0,-1 0,19 0,-19 0,1 0,0 0,17 18,0-18,0 0,1 0,-19 0,19 0,-1 0,-17 0,-1 0,19 0,-19 0,18 0,-17 0,17 0,1 0,-19 0,1 0,17 0,-17 0,-1 0,36 0,-35 0,0 0,17 0,-17 17,-1-17,1 0,35 0,-36 0,19 0,-1 0,-17 0,17 0,0 0,36 0,-54 0,1 0,35 0,-35 0,17 0,0 0,-17 0,17 0,-17 0,17 0,0 0,0 0,18 0,-17 0,-1 0,18 0,17 0,-52 0,17 0,-17 0,17 0,18 0,-18 36,1-36,-19 0,19 17,17-17,-18 0,0 0,0 0,18 0,-17 0,17 0,-18 0,18 0,-18 0,36 0,-36 0,18 0,-18 0,36 0,-54 0,54 18,-36-18,36 0,-18 0,17 0,-17 0,18 0,-36 0,53 0,-53 0,18 0,-35 0,52 0,-17 18,-35-18,17 0,18 0,-35 0,35 0,-18 0,18 0,-18 0,0 0,1 0,-1 0,18 0,-35 0,34 0,-16 0,-19 0,19 0,-1 0,36 0,-19 0,-16 0,17 0,17 0,-17 0,18 0,-18 0,35 0,-35 0,0 0,35 0,-35 0,-18 0,18 0,-18 0,0 0,18 0,0 0,-17 0,-19 0,54 0,-18 0,-18 0,36 0,-54 0,54 0,-36 0,0 0,1 0,-19 0,18 0,-17 0,0 0,52 0,-34 0,34 0,-17 0,-18 0,18 0,-17 0,-19 0,36 0,-18 0,1 0,-1 0,35 0,-34 0,52 0,-18 0,19 0,17 0,-54 0,54 0,-35 0,17 0,-17 0,-1 0,1 0,-1 0,18 0,-35 0,36 0,-19 0,18 0,-35 0,18 0,-1 0,-52 0,0 0,35 0,-18 0,0 0,0 0,-17 0,53 0,-36 0,0 0,0 0,18 0,-17 0,-1 0,-18 0,1 0,17 0,-17 0,17 0,1 0,-1 0,-17 0,17 0,0 0,36 0,-54 0,54 0,-36 0,18 0,-35 0,17 0,0 0,36 0,-36 0,18 0,-35 0,35 0,-1 0,19 0,-36 0,36 0,17 0,-70 0,70 0,-35 0,-18 0,18 0,-18 0,-17 0,35 0,-36 0,1 0,17 0,-17 0,0 0,17 0,0 0,-17 0,35 0,-18 0,36 0,-36 0,0 0,0 0,18 0,-35 0,35 0,-18 0,18 0,-18 0,18 0,0 0,0 0,-18 0,36 0,-53 0,70 0,-35 0,-18 0,18 0,0 0,35 0,-17 0,34 0,-69 0,69 0,-16 0,-19 0,18 0,-35 0,0 0,0 0,18 0,-18 0,0 0,-1 0,37 0,-72 0,1 0,53 0,-36 0,18 0,-18 0,18 0,-18 0,18 0,-35 0,35 0,-18 0,0 0,0 0,-17 0,35 0,-35 0,-1 0,36 0,0 0,0 0,-18 0,1 0,34 0,-17 0,0 0,-18 0,36 0,17 0,-53 0,36 0,-18 0,17 0,-17 0,-17 0,34 0,-17 0,-18 0,36 0,-54 0,1 0,35 0,-35 0,35 0,-18 0,18 0,-18 0,18 0,0 0,17 0,-17 0,0 0,-35 0,35 0,-36 0,19 0,-19 0,19 0,17 0,35 0,-53 0,18 0,53 0,0 0,-1 0,19 0,-18 0,-36 0,71 0,-35 0,0 0,-18 0,-17 0,17 0,-35 0,0 0,0 0,35 0,-35 0,17 0,1 0,-18 0,0 0,-18 0,18 0,-35 0,-1 0,19 0,-19 0,1 0,17 0,-17 0,-1 0,1 0,35 0,-18 0,18 0,-18 0,1 0,-1 0,18 0,0 0,-18 0,0 0,-17 0,35 0,-35 0,52 0,-35 0,36 0,-18 0,53 0,-53 0,35 0,-18 0,19 0,16 0,-52 0,36 0,-19 0,18 0,-35 0,53 0,0 0,0 0,0 0,17 0,-52 0,-1 0,-35 0,1 0,-1 0,-17 0,17 0,-17 0,17 0,-18 0,19 0,34 0,-34 0,16 0,-16 0,17 0,-36 0,19 0,-19 0,1 0,0 0,-1 0,18 0,-17 0,0 17,-18 1,0 0,0 17,0-18,0 1,0 17,0-17,0 0,0-1,0 19,0-19,0 1,-18-1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4-01-11T08:14:13.03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15822 14711,'0'-18,"-18"18,1 0,-36 0,35 0,-35 0,36 0,-1 0,-17 0,0 0,-18 0,35 0,-17 0,17 0,-17 0,17 0,-17 0,17 0,1 0,-1 0,0 0,1 0,-19 0,1 0,17 0,1 0,-1 0,1 0,-1 0,0 0,1 0,-19 0,19 0,-1 0,-17 0,17 18,1-18,-1 0,-17 0,-1 0,1 0,0 0,-1 17,19-17,-1 0,1 0,-1 0,0 0,1 0,-1 0,0 0,-17 0,17 0,1 0,-18 0,-1 18,19-18,-19 0,19 0,-1 0,-17 35,17-35,1 0,-36 0,35 0,0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4-01-11T08:14:15.22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13406 14993,'17'0,"1"0,35 0,-36 0,36 0,-35 0,0 0,17 0,-17 0,-1 0,18 0,1 0,-1 0,-17 0,17 0,-17 0,-1 0,1 0,17-18,0 18,-17 0,17 0,18 0,-35 0,-1 0,1 0,0 0,-1 0,1 0,17-17,-17 17,0 0,17 0,-17 0,-1 0,36-18,-18 18,-17 0,53-17,-54-1,18 18,-17 0,17-18,-17 18,0 0,-1 0,1 0,0 0,-1 0,1 0,-1 0,19-17,-19 17,1 0,17 0,-17 0,0 0,-1 0,19 0,-36-18,17 18,36 0,-35 0,-1 0,19-35,-19 35,1 0,0 0,17 0,-18 0,19 0,17 0,-36 0,19 0,-19 0,1 0,52 0,-52 0,35 0,-35 0,17 0,0 0,-17 0,-1 0,19 0,-1 0,-17 0,17 0,-17 17,-1-17,36 0,-35 0,-1 0,36 18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4-01-11T08:14:18.37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11906 14534,'0'-17,"36"17,34 0,-17 0,0 0,17 0,-17 0,0 0,36 0,-37 0,54 0,0 0,-35 0,17 0,18-35,-71 35,36 0,17 0,-53 0,18 0,0 0,35 0,-35 0,0 0,35 0,-17 0,-54 0,36 0,-35 0,-1 0,19 0,-19 0,1 0,0 0,17 0,-17 0,-1 0,18 0,-17 0,17 0,18 0,-35 0,0 0,-1 0,1 0,-106 0,-53 0,35 17,-18-17,18 18,18-18,18 0,-19 0,54 0,-18 0,0 17,0-17,18 0,-53 0,17 0,-17 0,53 0,0 0,17 0,0 0,1 0,-19 0,19 0,-1 0,-17 0,17 0,1 0,-36 0,35 0,0 0,-17 0,18 18,-1-18,0 0,18 18,-35 17,17-17,1-18,-1 0,0 0,1 17,17 1,0 0,0-1,17 1,36-18,-17 35,-19-35,1 0,0 0,-1 0,18 0,-17 0,17 0,18 0,-17 0,52 0,-35 0,0 0,17 0,1 0,-1 0,-52 0,17 0,18 0,-18 0,18 0,-17 0,-1 0,0 0,-17 0,17 0,-17 0,17 0,18 0,-18 0,18 0,-35-18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4-01-11T08:14:30.80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13282 3810,'53'0,"-35"0,-1 0,36 0,-35 0,17 0,0 0,-17 0,35 0,-18 0,-17 0,17 0,0 0,18 0,-17 0,34 0,-35 0,54 0,-36 0,-18 0,18 0,0 0,0 0,-36 0,36 0,-35 0,-1 0,1 0,0 0,-1 0,19 0,-1 0,-17 0,-1 0,1 0,-1 0,19 0,-19 0,19 0,-19 0,1 0,0 0,-1 0,1 0,-1 0,1 0,35 0,-35 0,35 0,17 0,-52 0,-1 0,1 0,17 0,-17 0,17 35,-17-35,0 0,17 18,18-18,-18 0,36 18,-1-18,-52 0,17 0,18 0,-18 0,18 0,-18 0,18 0,-17 0,-1 0,0 0,-17 0,17 0,-17 0,-1 0,19 0,-19 0,1 0,0 0,-1 0,1 0,17 0,0 0,1 0,-19 0,36 0,-35 0,17 0,0 0,36 0,-36 0,18 0,-18 0,36 0,-53 0,17 0,-17 0,17 0,0 0,0 0,1 0,-1 0,0 0,36 0,-54 0,36 0,-35 0,35 0,-35 0,-1 0,18 0,-17 0,0 0,-1 0,1 0,0 0,-1 0,1 0,17 0,0 0,1 0,-19 0,1 0,0 0,17 0,-17 0,-1 0,19 0,-19 0,1 0,-1 0,1 0,0 0,-1 35,1-35,17 0,-17 0,0 0,17 0,-18 0,1 0,0 0,17 0,-17 0,-1 0,19 0,-19 0,1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4-01-11T08:14:50.37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19121 3775,'52'0,"1"0,18 0,-36 0,53 0,-70 0,17 0,-17 0,0 0,-1 0,19 0,-19 0,1 0,17 0,-17 0,-1 0,36 0,-35 0,0 0,17 0,0 0,-17 0,17 0,-17 0,17 0,0 0,-17 0,0 0,17 0,0 0,-17 0,35 0,-36 0,54 0,-36 0,18 0,-35 0,52 0,-35 0,-17 0,0 0,17 0,18 0,-35 0,35 0,-18 0,-18 0,36 0,-17 0,-1 0,-17 0,52 0,-52 0,-1 0,19 0,-19 0,1 0,0 0,17 0,-18 0,1 0,17 0,1 0,-19 0,19 0,-1 0,0 0,-17 0,-1 0,1 0,35 0,-35 0,17 0,-17 0,-1 0,1 0,17 0,-17 0,-1 0,19 0,-19 0,1 0,0 0,-1 0,1 0,-1 0,1 0,0 0,-18 17,0 19,0-19,0 1,0 17,0-17,0-1,-18-17,0 0,1 0,-1 0,1 0,-1 0,0 0,1 0,-19 0,19 0,-36 0,35 0,1 0,-1 0,-35 0,35 0,-17 0,17 0,1 0,-1 0,-17 0,0 0,-1 0,19 0,-1 0,0 0,-35 0,36 0,-36 0,18 0,-1 0,19 0,-1 0,0 0,1 0,-1 0,1 0,-1 0,-17 0,17 0,0 0,-17 0,17 0,1 0,-1 0,-17 0,17 0,1 0,-19 0,19 0,-1 0,0 0,1 0,-19 0,19 0,-18 0,17 0,-17 0,17 0,0 0,-17 0,17 0,-17 0,18 0,-1 0,0 0,1 0,-1 0,0 0,-17 0,17 0,1 0,-18 0,17 18,0-18,1 0,-1 0,0 0,1 0,-1 0,-17 0,17 0,0 0,-17 0,18 0,-1 0,0 0,1 0,-1 0,0 0,1 0,-19 0,19 0,-1 0,18 18,-17-1,-1-17,0 18,1-18,-1 0,0 0,1 18,-1-18,0 0,-17 17,18-17,-1 0,-17 36,17-36,0 0,1 0,17-18,0-17,0 17,0 0,0-17,0 17,0 1,0-1,0-35,0 36,0-19,0 19,0-1,0 0,0-17,-18 35,0-17,18-1,-35 0,0 18,17 0,1 0,-1-17,0-1,1 18,-1 0,0-18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4-01-11T08:15:02.17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24571 3863,'18'0,"17"0,-17 0,34 0,-34 0,0 0,-1 0,1 0,0 0,17 0,0 0,-17 0,17 0,18 0,-35 0,35 0,-18 0,18 0,-36 0,1 0,17 0,1 0,-19 0,19 0,-19 0,1 0,-1 0,19 0,-19 0,1 0,17 0,-17 0,0 0,17 0,-18 0,1 0,0 0,-1 0,1 0,0 0,-1 0,19 0,-19 0,1 0,17 0,-17 0,17 0,18 0,-35 0,35 0,-18 0,18 0,-18 0,18 0,-18 0,-17 0,17 0,-17 0,-1 0,19 0,-1 0,-17 0,35 0,-18 0,18 0,-18 0,36 0,-19 0,37 0,-19 0,18 0,18 0,-35 0,35 0,-18 0,18 0,-53 0,52 0,-16 0,-19 0,-35 0,54-18,-36 18,-36 0,1 0,17 0,-17 0,-1 0,1 0,35 0,0 0,-36 0,1 0,0 0,17 0,-17 0,-1 0,19 0,-19 0,19 0,-1 0,-18 0,1 0,17 0,-17 0,0 0,35 0,-18 0,0 0,-17 0,17 0,0 0,-17 0,35-17,-36 17,1 0,0 0,35-18,-36 18,1 0,0 0,-1 0,1 0,0 0,17 0,-18 0,-17-18,0 54,0-19,0 36,0-35,18-1,-18 1,0 17,-18-35,1 0,-54 0,54 0,-36 0,35 0,-35 0,18 0,-18 0,35 0,1 0,-19 0,19 0,-1 0,-17 0,17 0,1 0,-1 0,-17 0,-1 18,1-18,17 0,-17 18,0-18,17 0,1 0,-19 0,1 0,0 17,17-17,0 0,1 0,-18 18,35 0,-18-18,0 0,-17 17,17-17,-17 0,17 0,-17 0,0 0,-36 0,18 0,36 0,-1 0,1 0,-19 0,19 0,-1 0,-17 18,17-18,0 0,1 0,-1 0,-35 18,18-18,0 17,-36 1,18-18,18 0,17 0,1 0,-36 0,17 0,19 0,-18 0,17 0,-17 0,17 0,0 0,1 0,-36 0,35 0,-35 0,36 0,-1 0,-35 0,35 0,1 0,-19 0,1 17,0-17,17 0,-17 0,-36 0,54 0,-54 0,54 0,-19 0,1 0,-36 0,54 0,-71 0,70 0,0 0,1 0,-1 0,0 0,1 0,-18 0,17 0,0 0,-17 0,17 0,-17 0,-18 0,36 0,-1 0,-17 0,-1 0,1 0,17 0,1 0,-1 0,-17 0,17 0,1 0,-1 0,0 0,1 0,-1 0,0 0,1 0,-1 0,0-17,1 17,-36-18,18 18,17 0,-17-17,17-1,-17 0,17 1,1 17,-1 0,-35-18,35 18,1-35,-1 35,-17-18,17 0,-17 18,17 0,1 0,17-17,-18 17,0-18,1 0,-1 1,0-1,18 1,0-1,0 0,-17 1,17-1,0 0,0 1,0-1,0 0,0 1,0-1,0 1,17-36,1 53,17-18,18 18,-18 0,36-18,-18 18,-35 0,17 0,18 0,-36 0,1 0,53-17,-54 17,36 0,18 0,-36-36,18 36,-18 0,71 0,-35 0,-36-17,18 17,-36 0,1 0,17 0,1 0,-19 0,19 0,-1 0,-18 0,19 0,-1 0,0 0,1 0,-19 0,18 0,1 0,-19 0,19 0,-1 0,36 0,-54 0,18 0,1 0,34 0,-52 0,0 0,34 0,-16 0,-1 0,-17 0,17 0,18 0,-18 0,18 0,-18 0,1 0,-1 0,-17 0,-1 0,1 0,17 0,0 0,1 0,17 0,-18 0,-18 0,54-18,-53 18,35 0,-18 0,18 0,-36 0,19 0,-19 0,1 0,0 0,17 0,-17 0,-1 0,18 0,-17 0,17 0,1 0,-1 0,-17 0,-1 0,1 0,-1 0,1 0,35 0,-18 0,1 0,-19 0,36 0,-35 0,-1 0,1 0,17 0,-17 0,17 0,1 0,-19 0,36 0,-35 0,-1 0,19 0,-19 0,1 0,0 0,17 0,-18 0,1 0,17 0,-17 0,17 0,1 0,-19 0,1 0,17 0,-17 0,-1 0,19 0,-19 0,1 0,0 0,17 0,-17 0,-1 0,18 0,-17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4-01-11T08:15:14.49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12806 5009,'17'0,"36"0,-35 0,53 0,-54 0,1 0,17 0,-17 0,17 0,0 0,1 0,-1 0,-17 0,-1 0,1 0,17 0,-17 0,-1 0,36 0,-35 0,0 0,17 0,-18 18,1-18,35 0,-35 0,-1 0,36 0,-17 0,-1 0,-18 0,1 0,17 0,-17 0,0 0,52 0,-17 0,18 0,-18 0,-18 0,35 0,-17 0,-17 0,17 0,-36 0,18 0,1 0,-19 0,19 0,-1 0,-17 0,-1 0,18 0,1 0,-19 0,36 0,-35 0,17 0,18 0,0 0,-18 0,36 0,-36 0,36 0,-54 0,19 0,-19 0,1 0,0 0,17 0,-18 0,1 18,17-18,-17 0,0 0,-1 17,-17 1,0 0,0-1,-17-17,-19 0,1 0,0 0,17 0,-17 0,0 0,-36 0,53 0,-17 0,18 0,-1 0,-35 0,35 0,1 0,-19 0,19 0,-1 0,0 18,-34 0,52-1,-18 1,0-1,1-17,-1 18,-17-18,-18 0,0 35,18-35,-18 18,-18-18,18 0,18 0,17 0,-52 0,17 0,18 0,-18 0,17 0,-17 0,36 0,-1 0,1 0,-19 0,19 0,-1 0,-17 0,17 0,0 0,1 0,-1 0,1 0,-1 0,0 0,-17 0,17 0,-17 0,17 0,1 0,-1 0,0 0,-17 0,18 0,-1 0,-17 0,17 0,0 0,1 0,-36 0,35 0,-17 0,0 0,17 0,-53 18,54-18,-36 0,18 17,-1-17,19 0,-1 0,-17 0,17 0,0 0,-17 0,18-17,17-1,0 0,0-17,0 17,0 1,0-1,0 1,0-1,0 0,0 1,0-1,0 0,0 1,0-1,0-17,0 17,0 1,0-1,0 0,0 1,0-1,0 0,0-17,0 17,0 1,0-18,0 17,0 0,17 1,18 17,-17 0,35 0,-18 0,-17 0,35 0,-35 0,52 0,-52 0,17 17,0-17,36 0,-36 18,53-18,-70 0,35 0,-36 0,54 0,-36 0,1 0,-19 0,1 0,17 0,-17 0,-1 0,1 0,0 0,-1 0,1 0,0 0,-1 0,1 0,0 0,-1 0,18 0,-17 0,0 0,-1 0,1 0,0 0,-1 0,36 0,-35 0,-1 0,1 0,0 0,-1 0,19 0,-19 0,1 0,0 0,-1 0,19 0,-19 0,1 0,-1 0,19 0,-19 0,1 0,17 0,-17 0,0 0,-1 0,1 0,17 0,-17 0,17 0,-17 0,-1 0,19 0,-19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4-01-11T08:15:55.93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21749 4957,'53'0,"-36"0,1 0,35 0,-35 0,-1 0,1 0,-1 0,1 0,0 0,-1 0,19 0,-19 0,1 0,17 0,-17 0,17 0,0 0,-17 0,35 0,-35 0,17 0,0 0,-17 0,17 0,0 0,-17 0,35 0,-35 0,-1 0,36 0,-35 0,-1 0,19 0,-1 0,-17 0,17 0,-18 0,1 0,0 0,-1 0,1 0,0 0,-1 0,19 0,-19 0,1 0,17 0,-17 0,-1 0,1 0,0 0,-1 0,1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F4C92-7173-4DB9-86C9-01A3FF2EBEE7}" type="datetimeFigureOut">
              <a:rPr lang="en-IN" smtClean="0"/>
              <a:t>17-01-2025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A12E6F-72D8-4D83-95B8-A184F182DE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208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6" name="Google Shape;12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5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5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" name="Google Shape;15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6000"/>
              <a:buFont typeface="Marcellus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5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black and red text&#10;&#10;Description automatically generated">
            <a:extLst>
              <a:ext uri="{FF2B5EF4-FFF2-40B4-BE49-F238E27FC236}">
                <a16:creationId xmlns:a16="http://schemas.microsoft.com/office/drawing/2014/main" xmlns="" id="{168F6D20-302F-FB0C-3F38-D728CAE048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090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 preserve="1">
  <p:cSld name="Title and Vertical 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4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4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838200" y="866274"/>
            <a:ext cx="10515600" cy="82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3" name="Google Shape;123;p14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:a16="http://schemas.microsoft.com/office/drawing/2014/main" xmlns="" id="{F1D4565B-62ED-8B82-5174-DEC201160B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36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068-617D-46E7-977F-6B1ACE688037}" type="datetimeFigureOut">
              <a:rPr lang="en-IN" smtClean="0"/>
              <a:t>17-01-2025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57CDB-EBB2-4115-98FF-89605E236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0802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068-617D-46E7-977F-6B1ACE688037}" type="datetimeFigureOut">
              <a:rPr lang="en-IN" smtClean="0"/>
              <a:t>17-01-2025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57CDB-EBB2-4115-98FF-89605E236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54358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068-617D-46E7-977F-6B1ACE688037}" type="datetimeFigureOut">
              <a:rPr lang="en-IN" smtClean="0"/>
              <a:t>17-01-2025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57CDB-EBB2-4115-98FF-89605E236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08065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068-617D-46E7-977F-6B1ACE688037}" type="datetimeFigureOut">
              <a:rPr lang="en-IN" smtClean="0"/>
              <a:t>17-01-2025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57CDB-EBB2-4115-98FF-89605E236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9772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068-617D-46E7-977F-6B1ACE688037}" type="datetimeFigureOut">
              <a:rPr lang="en-IN" smtClean="0"/>
              <a:t>17-01-2025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57CDB-EBB2-4115-98FF-89605E236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56743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068-617D-46E7-977F-6B1ACE688037}" type="datetimeFigureOut">
              <a:rPr lang="en-IN" smtClean="0"/>
              <a:t>17-01-2025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57CDB-EBB2-4115-98FF-89605E236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46870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068-617D-46E7-977F-6B1ACE688037}" type="datetimeFigureOut">
              <a:rPr lang="en-IN" smtClean="0"/>
              <a:t>17-01-2025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57CDB-EBB2-4115-98FF-89605E236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77891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068-617D-46E7-977F-6B1ACE688037}" type="datetimeFigureOut">
              <a:rPr lang="en-IN" smtClean="0"/>
              <a:t>17-01-2025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57CDB-EBB2-4115-98FF-89605E236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86203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068-617D-46E7-977F-6B1ACE688037}" type="datetimeFigureOut">
              <a:rPr lang="en-IN" smtClean="0"/>
              <a:t>17-01-2025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57CDB-EBB2-4115-98FF-89605E236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0539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6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6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838200" y="866274"/>
            <a:ext cx="10515600" cy="82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" name="Google Shape;32;p6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:a16="http://schemas.microsoft.com/office/drawing/2014/main" xmlns="" id="{DD2BCE6E-8508-997F-D8D7-11B11F167A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60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068-617D-46E7-977F-6B1ACE688037}" type="datetimeFigureOut">
              <a:rPr lang="en-IN" smtClean="0"/>
              <a:t>17-01-2025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57CDB-EBB2-4115-98FF-89605E236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24826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7068-617D-46E7-977F-6B1ACE688037}" type="datetimeFigureOut">
              <a:rPr lang="en-IN" smtClean="0"/>
              <a:t>17-01-2025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57CDB-EBB2-4115-98FF-89605E236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10304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5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5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" name="Google Shape;15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6000"/>
              <a:buFont typeface="Marcellus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5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black and red text&#10;&#10;Description automatically generated">
            <a:extLst>
              <a:ext uri="{FF2B5EF4-FFF2-40B4-BE49-F238E27FC236}">
                <a16:creationId xmlns:a16="http://schemas.microsoft.com/office/drawing/2014/main" xmlns="" id="{168F6D20-302F-FB0C-3F38-D728CAE048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0901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6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6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838200" y="866274"/>
            <a:ext cx="10515600" cy="82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" name="Google Shape;32;p6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:a16="http://schemas.microsoft.com/office/drawing/2014/main" xmlns="" id="{DD2BCE6E-8508-997F-D8D7-11B11F167A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60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 preserve="1">
  <p:cSld name="Content with Ca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12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12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3200"/>
              <a:buFont typeface="Marcellu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" name="Google Shape;44;p12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:a16="http://schemas.microsoft.com/office/drawing/2014/main" xmlns="" id="{9434F804-34D1-C2C3-60F5-B75BD6E03A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2120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 preserve="1">
  <p:cSld name="Picture with 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13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13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3200"/>
              <a:buFont typeface="Marcellu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" name="Google Shape;56;p13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:a16="http://schemas.microsoft.com/office/drawing/2014/main" xmlns="" id="{57AC39F0-224D-99FC-94D6-4B751045F0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8123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 preserve="1">
  <p:cSld name="Two Conten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838200" y="866274"/>
            <a:ext cx="10515600" cy="82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5" name="Google Shape;65;p7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:a16="http://schemas.microsoft.com/office/drawing/2014/main" xmlns="" id="{46CF0085-AE78-4435-BB59-CA24176A2D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155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8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8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3" name="Google Shape;73;p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6000"/>
              <a:buFont typeface="Marcellus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9" name="Google Shape;79;p8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:a16="http://schemas.microsoft.com/office/drawing/2014/main" xmlns="" id="{2B782C74-53FB-60FF-A05E-C63805F11B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166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 preserve="1">
  <p:cSld name="Comparis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9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9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4" name="Google Shape;84;p9"/>
          <p:cNvSpPr txBox="1">
            <a:spLocks noGrp="1"/>
          </p:cNvSpPr>
          <p:nvPr>
            <p:ph type="title"/>
          </p:nvPr>
        </p:nvSpPr>
        <p:spPr>
          <a:xfrm>
            <a:off x="839788" y="866776"/>
            <a:ext cx="1051560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9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3" name="Google Shape;93;p9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:a16="http://schemas.microsoft.com/office/drawing/2014/main" xmlns="" id="{6FE73A3C-3A80-7A92-8C84-263950AD97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914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0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0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0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8" name="Google Shape;98;p10"/>
          <p:cNvSpPr txBox="1">
            <a:spLocks noGrp="1"/>
          </p:cNvSpPr>
          <p:nvPr>
            <p:ph type="title"/>
          </p:nvPr>
        </p:nvSpPr>
        <p:spPr>
          <a:xfrm>
            <a:off x="838200" y="866274"/>
            <a:ext cx="10515600" cy="82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0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3" name="Google Shape;103;p10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:a16="http://schemas.microsoft.com/office/drawing/2014/main" xmlns="" id="{D0A9186D-E148-72D6-D9D2-A99FA4A244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09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 preserve="1">
  <p:cSld name="Content with Ca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12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12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3200"/>
              <a:buFont typeface="Marcellu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" name="Google Shape;44;p12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:a16="http://schemas.microsoft.com/office/drawing/2014/main" xmlns="" id="{9434F804-34D1-C2C3-60F5-B75BD6E03A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2120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1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1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8" name="Google Shape;10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1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2" name="Google Shape;112;p11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:a16="http://schemas.microsoft.com/office/drawing/2014/main" xmlns="" id="{62F6DD17-99E7-21E1-D29A-FD6E9C76A2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281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 preserve="1">
  <p:cSld name="Title and Vertical 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4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4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838200" y="866274"/>
            <a:ext cx="10515600" cy="82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3" name="Google Shape;123;p14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:a16="http://schemas.microsoft.com/office/drawing/2014/main" xmlns="" id="{F1D4565B-62ED-8B82-5174-DEC201160B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364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5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5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" name="Google Shape;15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6000"/>
              <a:buFont typeface="Marcellus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FFFFFF"/>
              </a:solidFill>
            </a:endParaRPr>
          </a:p>
        </p:txBody>
      </p:sp>
      <p:sp>
        <p:nvSpPr>
          <p:cNvPr id="18" name="Google Shape;1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FFFFFF"/>
              </a:solidFill>
            </a:endParaRPr>
          </a:p>
        </p:txBody>
      </p:sp>
      <p:sp>
        <p:nvSpPr>
          <p:cNvPr id="19" name="Google Shape;19;p5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fld id="{00000000-1234-1234-1234-123412341234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21" name="Google Shape;21;p5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black and red text&#10;&#10;Description automatically generated">
            <a:extLst>
              <a:ext uri="{FF2B5EF4-FFF2-40B4-BE49-F238E27FC236}">
                <a16:creationId xmlns:a16="http://schemas.microsoft.com/office/drawing/2014/main" xmlns="" id="{168F6D20-302F-FB0C-3F38-D728CAE048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85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12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12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3200"/>
              <a:buFont typeface="Marcellu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FFFFFF"/>
              </a:solidFill>
            </a:endParaRPr>
          </a:p>
        </p:txBody>
      </p:sp>
      <p:sp>
        <p:nvSpPr>
          <p:cNvPr id="41" name="Google Shape;41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FFFFFF"/>
              </a:solidFill>
            </a:endParaRPr>
          </a:p>
        </p:txBody>
      </p:sp>
      <p:sp>
        <p:nvSpPr>
          <p:cNvPr id="42" name="Google Shape;42;p12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fld id="{00000000-1234-1234-1234-123412341234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44" name="Google Shape;44;p12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:a16="http://schemas.microsoft.com/office/drawing/2014/main" xmlns="" id="{9434F804-34D1-C2C3-60F5-B75BD6E03A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98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13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13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3200"/>
              <a:buFont typeface="Marcellu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FFFFFF"/>
              </a:solidFill>
            </a:endParaRPr>
          </a:p>
        </p:txBody>
      </p:sp>
      <p:sp>
        <p:nvSpPr>
          <p:cNvPr id="53" name="Google Shape;5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FFFFFF"/>
              </a:solidFill>
            </a:endParaRPr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fld id="{00000000-1234-1234-1234-123412341234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56" name="Google Shape;56;p13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:a16="http://schemas.microsoft.com/office/drawing/2014/main" xmlns="" id="{57AC39F0-224D-99FC-94D6-4B751045F0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11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838200" y="866274"/>
            <a:ext cx="10515600" cy="82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FFFFFF"/>
              </a:solidFill>
            </a:endParaRPr>
          </a:p>
        </p:txBody>
      </p:sp>
      <p:sp>
        <p:nvSpPr>
          <p:cNvPr id="62" name="Google Shape;6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FFFFFF"/>
              </a:solidFill>
            </a:endParaRPr>
          </a:p>
        </p:txBody>
      </p:sp>
      <p:sp>
        <p:nvSpPr>
          <p:cNvPr id="63" name="Google Shape;63;p7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fld id="{00000000-1234-1234-1234-123412341234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65" name="Google Shape;65;p7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:a16="http://schemas.microsoft.com/office/drawing/2014/main" xmlns="" id="{46CF0085-AE78-4435-BB59-CA24176A2D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72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8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8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3" name="Google Shape;73;p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6000"/>
              <a:buFont typeface="Marcellus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FFFFFF"/>
              </a:solidFill>
            </a:endParaRPr>
          </a:p>
        </p:txBody>
      </p:sp>
      <p:sp>
        <p:nvSpPr>
          <p:cNvPr id="76" name="Google Shape;7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FFFFFF"/>
              </a:solidFill>
            </a:endParaRPr>
          </a:p>
        </p:txBody>
      </p:sp>
      <p:sp>
        <p:nvSpPr>
          <p:cNvPr id="77" name="Google Shape;77;p8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fld id="{00000000-1234-1234-1234-123412341234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79" name="Google Shape;79;p8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:a16="http://schemas.microsoft.com/office/drawing/2014/main" xmlns="" id="{2B782C74-53FB-60FF-A05E-C63805F11B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896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9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9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4" name="Google Shape;84;p9"/>
          <p:cNvSpPr txBox="1">
            <a:spLocks noGrp="1"/>
          </p:cNvSpPr>
          <p:nvPr>
            <p:ph type="title"/>
          </p:nvPr>
        </p:nvSpPr>
        <p:spPr>
          <a:xfrm>
            <a:off x="839788" y="866776"/>
            <a:ext cx="1051560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FFFFFF"/>
              </a:solidFill>
            </a:endParaRPr>
          </a:p>
        </p:txBody>
      </p:sp>
      <p:sp>
        <p:nvSpPr>
          <p:cNvPr id="90" name="Google Shape;90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FFFFFF"/>
              </a:solidFill>
            </a:endParaRPr>
          </a:p>
        </p:txBody>
      </p:sp>
      <p:sp>
        <p:nvSpPr>
          <p:cNvPr id="91" name="Google Shape;91;p9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fld id="{00000000-1234-1234-1234-123412341234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93" name="Google Shape;93;p9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:a16="http://schemas.microsoft.com/office/drawing/2014/main" xmlns="" id="{6FE73A3C-3A80-7A92-8C84-263950AD97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41799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0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0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0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8" name="Google Shape;98;p10"/>
          <p:cNvSpPr txBox="1">
            <a:spLocks noGrp="1"/>
          </p:cNvSpPr>
          <p:nvPr>
            <p:ph type="title"/>
          </p:nvPr>
        </p:nvSpPr>
        <p:spPr>
          <a:xfrm>
            <a:off x="838200" y="866274"/>
            <a:ext cx="10515600" cy="82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FFFFFF"/>
              </a:solidFill>
            </a:endParaRPr>
          </a:p>
        </p:txBody>
      </p:sp>
      <p:sp>
        <p:nvSpPr>
          <p:cNvPr id="100" name="Google Shape;10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FFFFFF"/>
              </a:solidFill>
            </a:endParaRPr>
          </a:p>
        </p:txBody>
      </p:sp>
      <p:sp>
        <p:nvSpPr>
          <p:cNvPr id="101" name="Google Shape;101;p10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fld id="{00000000-1234-1234-1234-123412341234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103" name="Google Shape;103;p10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:a16="http://schemas.microsoft.com/office/drawing/2014/main" xmlns="" id="{D0A9186D-E148-72D6-D9D2-A99FA4A244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1035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1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1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8" name="Google Shape;10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FFFFFF"/>
              </a:solidFill>
            </a:endParaRPr>
          </a:p>
        </p:txBody>
      </p:sp>
      <p:sp>
        <p:nvSpPr>
          <p:cNvPr id="109" name="Google Shape;10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FFFFFF"/>
              </a:solidFill>
            </a:endParaRPr>
          </a:p>
        </p:txBody>
      </p:sp>
      <p:sp>
        <p:nvSpPr>
          <p:cNvPr id="110" name="Google Shape;110;p11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fld id="{00000000-1234-1234-1234-123412341234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112" name="Google Shape;112;p11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:a16="http://schemas.microsoft.com/office/drawing/2014/main" xmlns="" id="{62F6DD17-99E7-21E1-D29A-FD6E9C76A2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66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 preserve="1">
  <p:cSld name="Picture with 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13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13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3200"/>
              <a:buFont typeface="Marcellu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" name="Google Shape;56;p13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:a16="http://schemas.microsoft.com/office/drawing/2014/main" xmlns="" id="{57AC39F0-224D-99FC-94D6-4B751045F0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8123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4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4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838200" y="866274"/>
            <a:ext cx="10515600" cy="82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FFFFFF"/>
              </a:solidFill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FFFFFF"/>
              </a:solidFill>
            </a:endParaRPr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fld id="{00000000-1234-1234-1234-123412341234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123" name="Google Shape;123;p14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:a16="http://schemas.microsoft.com/office/drawing/2014/main" xmlns="" id="{F1D4565B-62ED-8B82-5174-DEC201160B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26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2224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9880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143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21825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75501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5894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0602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96471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774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 preserve="1">
  <p:cSld name="Two Conten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838200" y="866274"/>
            <a:ext cx="10515600" cy="82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5" name="Google Shape;65;p7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:a16="http://schemas.microsoft.com/office/drawing/2014/main" xmlns="" id="{46CF0085-AE78-4435-BB59-CA24176A2D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155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5419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049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8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8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3" name="Google Shape;73;p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6000"/>
              <a:buFont typeface="Marcellus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9" name="Google Shape;79;p8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:a16="http://schemas.microsoft.com/office/drawing/2014/main" xmlns="" id="{2B782C74-53FB-60FF-A05E-C63805F11B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16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 preserve="1">
  <p:cSld name="Comparis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9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9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4" name="Google Shape;84;p9"/>
          <p:cNvSpPr txBox="1">
            <a:spLocks noGrp="1"/>
          </p:cNvSpPr>
          <p:nvPr>
            <p:ph type="title"/>
          </p:nvPr>
        </p:nvSpPr>
        <p:spPr>
          <a:xfrm>
            <a:off x="839788" y="866776"/>
            <a:ext cx="1051560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9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3" name="Google Shape;93;p9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:a16="http://schemas.microsoft.com/office/drawing/2014/main" xmlns="" id="{6FE73A3C-3A80-7A92-8C84-263950AD97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91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0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0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0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8" name="Google Shape;98;p10"/>
          <p:cNvSpPr txBox="1">
            <a:spLocks noGrp="1"/>
          </p:cNvSpPr>
          <p:nvPr>
            <p:ph type="title"/>
          </p:nvPr>
        </p:nvSpPr>
        <p:spPr>
          <a:xfrm>
            <a:off x="838200" y="866274"/>
            <a:ext cx="10515600" cy="82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0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3" name="Google Shape;103;p10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:a16="http://schemas.microsoft.com/office/drawing/2014/main" xmlns="" id="{D0A9186D-E148-72D6-D9D2-A99FA4A244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09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1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1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8" name="Google Shape;10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1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2" name="Google Shape;112;p11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:a16="http://schemas.microsoft.com/office/drawing/2014/main" xmlns="" id="{62F6DD17-99E7-21E1-D29A-FD6E9C76A2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28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838200" y="866274"/>
            <a:ext cx="10515600" cy="82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3600"/>
              <a:buFont typeface="Marcellus"/>
              <a:buNone/>
              <a:defRPr sz="3600" b="0" i="0" u="none" strike="noStrike" cap="none">
                <a:solidFill>
                  <a:srgbClr val="A42530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4D4D4C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4D4D4C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4D4D4C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D4D4C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D4D4C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4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181161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F7068-617D-46E7-977F-6B1ACE688037}" type="datetimeFigureOut">
              <a:rPr lang="en-IN" smtClean="0"/>
              <a:t>17-01-2025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57CDB-EBB2-4115-98FF-89605E236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249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838200" y="866274"/>
            <a:ext cx="10515600" cy="82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3600"/>
              <a:buFont typeface="Marcellus"/>
              <a:buNone/>
              <a:defRPr sz="3600" b="0" i="0" u="none" strike="noStrike" cap="none">
                <a:solidFill>
                  <a:srgbClr val="A42530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4D4D4C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4D4D4C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4D4D4C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D4D4C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D4D4C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4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181161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838200" y="866274"/>
            <a:ext cx="10515600" cy="82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3600"/>
              <a:buFont typeface="Marcellus"/>
              <a:buNone/>
              <a:defRPr sz="3600" b="0" i="0" u="none" strike="noStrike" cap="none">
                <a:solidFill>
                  <a:srgbClr val="A42530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4D4D4C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4D4D4C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4D4D4C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D4D4C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D4D4C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solidFill>
                <a:srgbClr val="FFFFFF"/>
              </a:solidFill>
            </a:endParaRPr>
          </a:p>
        </p:txBody>
      </p:sp>
      <p:sp>
        <p:nvSpPr>
          <p:cNvPr id="9" name="Google Shape;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solidFill>
                <a:srgbClr val="FFFFFF"/>
              </a:solidFill>
            </a:endParaRPr>
          </a:p>
        </p:txBody>
      </p:sp>
      <p:sp>
        <p:nvSpPr>
          <p:cNvPr id="10" name="Google Shape;10;p4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defTabSz="914400"/>
            <a:fld id="{00000000-1234-1234-1234-123412341234}" type="slidenum">
              <a:rPr lang="en-US" kern="0">
                <a:solidFill>
                  <a:srgbClr val="FFFFFF"/>
                </a:solidFill>
              </a:rPr>
              <a:pPr defTabSz="914400"/>
              <a:t>‹#›</a:t>
            </a:fld>
            <a:endParaRPr ker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52018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213FC-66C6-4930-AAD8-6C0E37E6E5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5E5CB-9241-4665-889D-78B918CC363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339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2.xml"/><Relationship Id="rId4" Type="http://schemas.microsoft.com/office/2007/relationships/hdphoto" Target="../media/hdphoto5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2.xml"/><Relationship Id="rId4" Type="http://schemas.microsoft.com/office/2007/relationships/hdphoto" Target="../media/hdphoto6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2.xml"/><Relationship Id="rId4" Type="http://schemas.microsoft.com/office/2007/relationships/hdphoto" Target="../media/hdphoto7.wdp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2.jpe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4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7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2.xml"/><Relationship Id="rId6" Type="http://schemas.microsoft.com/office/2007/relationships/hdphoto" Target="../media/hdphoto10.wdp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43.emf"/><Relationship Id="rId18" Type="http://schemas.openxmlformats.org/officeDocument/2006/relationships/customXml" Target="../ink/ink7.xml"/><Relationship Id="rId26" Type="http://schemas.openxmlformats.org/officeDocument/2006/relationships/customXml" Target="../ink/ink11.xml"/><Relationship Id="rId39" Type="http://schemas.openxmlformats.org/officeDocument/2006/relationships/image" Target="../media/image56.emf"/><Relationship Id="rId3" Type="http://schemas.microsoft.com/office/2007/relationships/hdphoto" Target="../media/hdphoto11.wdp"/><Relationship Id="rId21" Type="http://schemas.openxmlformats.org/officeDocument/2006/relationships/image" Target="../media/image47.emf"/><Relationship Id="rId34" Type="http://schemas.openxmlformats.org/officeDocument/2006/relationships/customXml" Target="../ink/ink15.xml"/><Relationship Id="rId7" Type="http://schemas.openxmlformats.org/officeDocument/2006/relationships/image" Target="../media/image40.emf"/><Relationship Id="rId12" Type="http://schemas.openxmlformats.org/officeDocument/2006/relationships/customXml" Target="../ink/ink4.xml"/><Relationship Id="rId17" Type="http://schemas.openxmlformats.org/officeDocument/2006/relationships/image" Target="../media/image45.emf"/><Relationship Id="rId25" Type="http://schemas.openxmlformats.org/officeDocument/2006/relationships/image" Target="../media/image49.emf"/><Relationship Id="rId33" Type="http://schemas.openxmlformats.org/officeDocument/2006/relationships/image" Target="../media/image53.emf"/><Relationship Id="rId38" Type="http://schemas.openxmlformats.org/officeDocument/2006/relationships/customXml" Target="../ink/ink17.xml"/><Relationship Id="rId2" Type="http://schemas.openxmlformats.org/officeDocument/2006/relationships/image" Target="../media/image43.png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29" Type="http://schemas.openxmlformats.org/officeDocument/2006/relationships/image" Target="../media/image51.emf"/><Relationship Id="rId1" Type="http://schemas.openxmlformats.org/officeDocument/2006/relationships/slideLayout" Target="../slideLayouts/slideLayout42.xml"/><Relationship Id="rId6" Type="http://schemas.openxmlformats.org/officeDocument/2006/relationships/customXml" Target="../ink/ink1.xml"/><Relationship Id="rId11" Type="http://schemas.openxmlformats.org/officeDocument/2006/relationships/image" Target="../media/image42.emf"/><Relationship Id="rId24" Type="http://schemas.openxmlformats.org/officeDocument/2006/relationships/customXml" Target="../ink/ink10.xml"/><Relationship Id="rId32" Type="http://schemas.openxmlformats.org/officeDocument/2006/relationships/customXml" Target="../ink/ink14.xml"/><Relationship Id="rId37" Type="http://schemas.openxmlformats.org/officeDocument/2006/relationships/image" Target="../media/image55.emf"/><Relationship Id="rId5" Type="http://schemas.microsoft.com/office/2007/relationships/hdphoto" Target="../media/hdphoto12.wdp"/><Relationship Id="rId15" Type="http://schemas.openxmlformats.org/officeDocument/2006/relationships/image" Target="../media/image44.emf"/><Relationship Id="rId23" Type="http://schemas.openxmlformats.org/officeDocument/2006/relationships/image" Target="../media/image48.emf"/><Relationship Id="rId28" Type="http://schemas.openxmlformats.org/officeDocument/2006/relationships/customXml" Target="../ink/ink12.xml"/><Relationship Id="rId36" Type="http://schemas.openxmlformats.org/officeDocument/2006/relationships/customXml" Target="../ink/ink16.xml"/><Relationship Id="rId10" Type="http://schemas.openxmlformats.org/officeDocument/2006/relationships/customXml" Target="../ink/ink3.xml"/><Relationship Id="rId19" Type="http://schemas.openxmlformats.org/officeDocument/2006/relationships/image" Target="../media/image46.emf"/><Relationship Id="rId31" Type="http://schemas.openxmlformats.org/officeDocument/2006/relationships/image" Target="../media/image52.emf"/><Relationship Id="rId4" Type="http://schemas.openxmlformats.org/officeDocument/2006/relationships/image" Target="../media/image44.png"/><Relationship Id="rId9" Type="http://schemas.openxmlformats.org/officeDocument/2006/relationships/image" Target="../media/image41.emf"/><Relationship Id="rId14" Type="http://schemas.openxmlformats.org/officeDocument/2006/relationships/customXml" Target="../ink/ink5.xml"/><Relationship Id="rId22" Type="http://schemas.openxmlformats.org/officeDocument/2006/relationships/customXml" Target="../ink/ink9.xml"/><Relationship Id="rId27" Type="http://schemas.openxmlformats.org/officeDocument/2006/relationships/image" Target="../media/image50.emf"/><Relationship Id="rId30" Type="http://schemas.openxmlformats.org/officeDocument/2006/relationships/customXml" Target="../ink/ink13.xml"/><Relationship Id="rId35" Type="http://schemas.openxmlformats.org/officeDocument/2006/relationships/image" Target="../media/image54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2.xml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3" Type="http://schemas.openxmlformats.org/officeDocument/2006/relationships/image" Target="../media/image48.png"/><Relationship Id="rId7" Type="http://schemas.openxmlformats.org/officeDocument/2006/relationships/image" Target="../media/image50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2.xml"/><Relationship Id="rId6" Type="http://schemas.microsoft.com/office/2007/relationships/hdphoto" Target="../media/hdphoto14.wdp"/><Relationship Id="rId5" Type="http://schemas.openxmlformats.org/officeDocument/2006/relationships/image" Target="../media/image49.jpeg"/><Relationship Id="rId4" Type="http://schemas.microsoft.com/office/2007/relationships/hdphoto" Target="../media/hdphoto13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2.xml"/><Relationship Id="rId5" Type="http://schemas.microsoft.com/office/2007/relationships/hdphoto" Target="../media/hdphoto16.wdp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2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79.png"/><Relationship Id="rId5" Type="http://schemas.microsoft.com/office/2007/relationships/hdphoto" Target="../media/hdphoto19.wdp"/><Relationship Id="rId4" Type="http://schemas.openxmlformats.org/officeDocument/2006/relationships/image" Target="../media/image7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2.xml"/><Relationship Id="rId4" Type="http://schemas.microsoft.com/office/2007/relationships/hdphoto" Target="../media/hdphoto20.wd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2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91.pn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97.png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commons.wikimedia.org/wiki/File:Thrust-force-simple.svg" TargetMode="External"/><Relationship Id="rId1" Type="http://schemas.openxmlformats.org/officeDocument/2006/relationships/slideLayout" Target="../slideLayouts/slideLayout4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"/>
          <p:cNvSpPr txBox="1">
            <a:spLocks noGrp="1"/>
          </p:cNvSpPr>
          <p:nvPr>
            <p:ph type="ctrTitle"/>
          </p:nvPr>
        </p:nvSpPr>
        <p:spPr>
          <a:xfrm>
            <a:off x="1513115" y="94819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en-US" b="1" dirty="0" smtClean="0"/>
              <a:t>Engineering </a:t>
            </a:r>
            <a:r>
              <a:rPr lang="en-US" b="1" dirty="0"/>
              <a:t>Mechanics </a:t>
            </a:r>
            <a:r>
              <a:rPr lang="en-US" dirty="0"/>
              <a:t/>
            </a:r>
            <a:br>
              <a:rPr lang="en-US" dirty="0"/>
            </a:br>
            <a:r>
              <a:rPr lang="en-US" sz="4000" dirty="0"/>
              <a:t>Course code: </a:t>
            </a:r>
            <a:r>
              <a:rPr lang="en-US" sz="4000" dirty="0" smtClean="0"/>
              <a:t>116U06C104</a:t>
            </a:r>
            <a:endParaRPr dirty="0"/>
          </a:p>
        </p:txBody>
      </p:sp>
      <p:sp>
        <p:nvSpPr>
          <p:cNvPr id="129" name="Google Shape;129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</a:pPr>
            <a:r>
              <a:rPr lang="en-US" sz="2800" dirty="0"/>
              <a:t>Module 1: System of Forces </a:t>
            </a:r>
          </a:p>
          <a:p>
            <a:pPr marL="0" lvl="0" indent="0">
              <a:spcBef>
                <a:spcPts val="0"/>
              </a:spcBef>
            </a:pPr>
            <a:r>
              <a:rPr lang="en-US" sz="2800" dirty="0"/>
              <a:t>		</a:t>
            </a:r>
            <a:r>
              <a:rPr lang="en-US" sz="2800" dirty="0" smtClean="0"/>
              <a:t>     1.1: </a:t>
            </a:r>
            <a:r>
              <a:rPr lang="en-US" sz="2800" dirty="0"/>
              <a:t>System of coplanar forces </a:t>
            </a:r>
          </a:p>
          <a:p>
            <a:pPr marL="0" lvl="0" indent="0">
              <a:spcBef>
                <a:spcPts val="0"/>
              </a:spcBef>
            </a:pP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6764614" y="5660963"/>
            <a:ext cx="51092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600" dirty="0">
                <a:solidFill>
                  <a:srgbClr val="A42530"/>
                </a:solidFill>
                <a:latin typeface="Marcellus"/>
                <a:ea typeface="Marcellus"/>
                <a:cs typeface="Marcellus"/>
                <a:sym typeface="Marcellus"/>
              </a:rPr>
              <a:t>Faculty: Dr. Manish </a:t>
            </a:r>
            <a:r>
              <a:rPr lang="en-US" sz="3600" dirty="0" err="1">
                <a:solidFill>
                  <a:srgbClr val="A42530"/>
                </a:solidFill>
                <a:latin typeface="Marcellus"/>
                <a:ea typeface="Marcellus"/>
                <a:cs typeface="Marcellus"/>
                <a:sym typeface="Marcellus"/>
              </a:rPr>
              <a:t>Deo</a:t>
            </a:r>
            <a:endParaRPr lang="en-US" sz="3600" dirty="0">
              <a:solidFill>
                <a:srgbClr val="A42530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</p:spTree>
    <p:extLst>
      <p:ext uri="{BB962C8B-B14F-4D97-AF65-F5344CB8AC3E}">
        <p14:creationId xmlns:p14="http://schemas.microsoft.com/office/powerpoint/2010/main" val="61171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Classification of Force System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85110" y="5680472"/>
            <a:ext cx="3592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Fig. 2 Classification of Force system</a:t>
            </a:r>
            <a:endParaRPr lang="en-IN" baseline="30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28" t="2336" r="16931" b="65228"/>
          <a:stretch/>
        </p:blipFill>
        <p:spPr>
          <a:xfrm>
            <a:off x="936171" y="1926771"/>
            <a:ext cx="10611293" cy="3189515"/>
          </a:xfrm>
          <a:prstGeom prst="rect">
            <a:avLst/>
          </a:prstGeom>
        </p:spPr>
      </p:pic>
      <p:sp>
        <p:nvSpPr>
          <p:cNvPr id="7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412040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99857" y="6429134"/>
            <a:ext cx="3592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Fig. 2 Classification of Force system</a:t>
            </a:r>
            <a:endParaRPr lang="en-IN" baseline="30000" dirty="0">
              <a:solidFill>
                <a:schemeClr val="bg1"/>
              </a:solidFill>
            </a:endParaRPr>
          </a:p>
        </p:txBody>
      </p:sp>
      <p:sp>
        <p:nvSpPr>
          <p:cNvPr id="7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https://i.ytimg.com/vi/tieQKPCV5oU/maxresdefaul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9000"/>
                    </a14:imgEffect>
                    <a14:imgEffect>
                      <a14:brightnessContrast bright="13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75" y="348344"/>
            <a:ext cx="9840686" cy="592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6" t="9963" r="12065" b="10935"/>
          <a:stretch/>
        </p:blipFill>
        <p:spPr bwMode="auto">
          <a:xfrm>
            <a:off x="10495008" y="2511472"/>
            <a:ext cx="1611086" cy="1601262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527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917"/>
            <a:ext cx="8151612" cy="4590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609" y="0"/>
            <a:ext cx="2989521" cy="1325563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Force 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38853" y="5723650"/>
            <a:ext cx="5811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Fig. 3 Force system</a:t>
            </a:r>
            <a:r>
              <a:rPr lang="en-US" baseline="30000" dirty="0" smtClean="0">
                <a:solidFill>
                  <a:prstClr val="black"/>
                </a:solidFill>
              </a:rPr>
              <a:t>[2]</a:t>
            </a:r>
            <a:endParaRPr lang="en-IN" baseline="30000" dirty="0">
              <a:solidFill>
                <a:prstClr val="black"/>
              </a:solidFill>
            </a:endParaRPr>
          </a:p>
        </p:txBody>
      </p:sp>
      <p:sp>
        <p:nvSpPr>
          <p:cNvPr id="9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4000"/>
                    </a14:imgEffect>
                    <a14:imgEffect>
                      <a14:brightnessContrast contras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887"/>
          <a:stretch/>
        </p:blipFill>
        <p:spPr bwMode="auto">
          <a:xfrm>
            <a:off x="7195460" y="2711399"/>
            <a:ext cx="4680857" cy="3686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3" r="69187"/>
          <a:stretch/>
        </p:blipFill>
        <p:spPr bwMode="auto">
          <a:xfrm>
            <a:off x="9339941" y="174169"/>
            <a:ext cx="2596492" cy="3407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296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Particle and rigid body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Particle: It is a matter with considerable mass but negligible dimension.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Eg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. Train, Artificial satellite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Rigid body: </a:t>
            </a:r>
            <a:r>
              <a:rPr lang="en-US" sz="3200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It is a matter with considerable mass 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as well as dimension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.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Eg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. Columns and beams of structure</a:t>
            </a:r>
            <a:endParaRPr lang="en-IN" dirty="0">
              <a:solidFill>
                <a:schemeClr val="accent4">
                  <a:lumMod val="75000"/>
                </a:schemeClr>
              </a:solidFill>
              <a:latin typeface="Marcellus" panose="020E0602050203020307" pitchFamily="34" charset="0"/>
            </a:endParaRPr>
          </a:p>
        </p:txBody>
      </p:sp>
      <p:sp>
        <p:nvSpPr>
          <p:cNvPr id="4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71483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Point load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 The load of a body at contact surface acting over a certain area, is assumed as acting at a point, for simplicity and calculation.</a:t>
            </a:r>
            <a:endParaRPr lang="en-IN" dirty="0">
              <a:solidFill>
                <a:schemeClr val="accent4">
                  <a:lumMod val="75000"/>
                </a:schemeClr>
              </a:solidFill>
              <a:latin typeface="Marcellus" panose="020E0602050203020307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20588" y="5230194"/>
            <a:ext cx="359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Fig. </a:t>
            </a:r>
            <a:r>
              <a:rPr lang="en-US" dirty="0">
                <a:solidFill>
                  <a:prstClr val="black"/>
                </a:solidFill>
              </a:rPr>
              <a:t>4</a:t>
            </a:r>
            <a:r>
              <a:rPr lang="en-US" dirty="0" smtClean="0">
                <a:solidFill>
                  <a:prstClr val="black"/>
                </a:solidFill>
              </a:rPr>
              <a:t> A block kept on the floor</a:t>
            </a:r>
            <a:r>
              <a:rPr lang="en-US" baseline="30000" dirty="0" smtClean="0">
                <a:solidFill>
                  <a:prstClr val="black"/>
                </a:solidFill>
              </a:rPr>
              <a:t>[2]</a:t>
            </a:r>
            <a:endParaRPr lang="en-IN" baseline="30000" dirty="0">
              <a:solidFill>
                <a:prstClr val="black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98" y="2949349"/>
            <a:ext cx="521208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704" y="2949349"/>
            <a:ext cx="4500563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904431" y="5230194"/>
            <a:ext cx="5811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Fig. 5 A ball in contact with ground</a:t>
            </a:r>
            <a:r>
              <a:rPr lang="en-US" baseline="30000" dirty="0" smtClean="0">
                <a:solidFill>
                  <a:prstClr val="black"/>
                </a:solidFill>
              </a:rPr>
              <a:t>[2]</a:t>
            </a:r>
            <a:endParaRPr lang="en-IN" baseline="30000" dirty="0">
              <a:solidFill>
                <a:prstClr val="black"/>
              </a:solidFill>
            </a:endParaRPr>
          </a:p>
        </p:txBody>
      </p:sp>
      <p:sp>
        <p:nvSpPr>
          <p:cNvPr id="8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73907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Principle of Transmissibility of force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 According to the principle of transmissibility of force, the uniform motion of rigid body or the condition of equilibrium will remain unchanged if the point of application of a force acting on a rigid body is transmitted to act at any other point along its line of action.</a:t>
            </a:r>
            <a:endParaRPr lang="en-IN" dirty="0">
              <a:solidFill>
                <a:schemeClr val="accent4">
                  <a:lumMod val="75000"/>
                </a:schemeClr>
              </a:solidFill>
              <a:latin typeface="Marcellus" panose="020E0602050203020307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14703" y="6176077"/>
            <a:ext cx="4980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Fig. 6 Push force conversion to pull force</a:t>
            </a:r>
            <a:r>
              <a:rPr lang="en-US" baseline="30000" dirty="0" smtClean="0">
                <a:solidFill>
                  <a:prstClr val="black"/>
                </a:solidFill>
              </a:rPr>
              <a:t>[2]</a:t>
            </a:r>
            <a:endParaRPr lang="en-IN" baseline="30000" dirty="0">
              <a:solidFill>
                <a:prstClr val="black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09" y="4100357"/>
            <a:ext cx="11067349" cy="1642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384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6;p7"/>
          <p:cNvSpPr/>
          <p:nvPr/>
        </p:nvSpPr>
        <p:spPr>
          <a:xfrm>
            <a:off x="0" y="5669586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67;p7"/>
          <p:cNvSpPr/>
          <p:nvPr/>
        </p:nvSpPr>
        <p:spPr>
          <a:xfrm>
            <a:off x="10169610" y="6345464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68;p7"/>
          <p:cNvSpPr/>
          <p:nvPr/>
        </p:nvSpPr>
        <p:spPr>
          <a:xfrm>
            <a:off x="838199" y="6345464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039" y="3588201"/>
            <a:ext cx="9127276" cy="2402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9005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Law of parallelogram of force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1" y="900330"/>
            <a:ext cx="10515600" cy="4351338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 According to this law,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	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 if the two forces acting simultaneously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 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on a body at a point are represented in magnitude and direction by two adjacent sides of a parallelogram, then their resultant is represented in magnitude and direction by the diagonal of parallelogram which passes through the point of intersection of the two sides representing the forces. </a:t>
            </a:r>
            <a:endParaRPr lang="en-IN" dirty="0">
              <a:solidFill>
                <a:schemeClr val="accent4">
                  <a:lumMod val="75000"/>
                </a:schemeClr>
              </a:solidFill>
              <a:latin typeface="Marcellus" panose="020E0602050203020307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61760" y="5974291"/>
            <a:ext cx="382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Fig. </a:t>
            </a:r>
            <a:r>
              <a:rPr lang="en-US" dirty="0">
                <a:solidFill>
                  <a:prstClr val="black"/>
                </a:solidFill>
              </a:rPr>
              <a:t>7</a:t>
            </a:r>
            <a:r>
              <a:rPr lang="en-US" dirty="0" smtClean="0">
                <a:solidFill>
                  <a:prstClr val="black"/>
                </a:solidFill>
              </a:rPr>
              <a:t> Law of parallelogram of force</a:t>
            </a:r>
            <a:r>
              <a:rPr lang="en-US" baseline="30000" dirty="0" smtClean="0">
                <a:solidFill>
                  <a:prstClr val="black"/>
                </a:solidFill>
              </a:rPr>
              <a:t>[2]</a:t>
            </a:r>
            <a:endParaRPr lang="en-IN" baseline="30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78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Law of parallelogram of force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31132" y="5915086"/>
            <a:ext cx="382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Fig. </a:t>
            </a:r>
            <a:r>
              <a:rPr lang="en-US" dirty="0">
                <a:solidFill>
                  <a:prstClr val="black"/>
                </a:solidFill>
              </a:rPr>
              <a:t>7</a:t>
            </a:r>
            <a:r>
              <a:rPr lang="en-US" dirty="0" smtClean="0">
                <a:solidFill>
                  <a:prstClr val="black"/>
                </a:solidFill>
              </a:rPr>
              <a:t> Law of parallelogram of force</a:t>
            </a:r>
            <a:r>
              <a:rPr lang="en-US" baseline="30000" dirty="0" smtClean="0">
                <a:solidFill>
                  <a:prstClr val="black"/>
                </a:solidFill>
              </a:rPr>
              <a:t>[2]</a:t>
            </a:r>
            <a:endParaRPr lang="en-IN" baseline="30000" dirty="0">
              <a:solidFill>
                <a:prstClr val="black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5"/>
          <a:stretch/>
        </p:blipFill>
        <p:spPr bwMode="auto">
          <a:xfrm>
            <a:off x="2227714" y="3958373"/>
            <a:ext cx="6377441" cy="195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60" y="1551214"/>
            <a:ext cx="9891264" cy="2603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58794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677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Composition of Forces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5543" y="1052729"/>
            <a:ext cx="10515600" cy="4351338"/>
          </a:xfrm>
        </p:spPr>
        <p:txBody>
          <a:bodyPr>
            <a:normAutofit fontScale="92500"/>
          </a:bodyPr>
          <a:lstStyle/>
          <a:p>
            <a:pPr algn="just">
              <a:buFont typeface="Wingdings" pitchFamily="2" charset="2"/>
              <a:buChar char="§"/>
            </a:pP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 Forces may be combined (added) to obtain a single force which produces the same effect as the original system of forces. </a:t>
            </a:r>
          </a:p>
          <a:p>
            <a:pPr marL="0" indent="0" algn="just">
              <a:buNone/>
            </a:pP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		</a:t>
            </a:r>
            <a:r>
              <a:rPr lang="en-US" sz="32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rcellus" panose="020E0602050203020307" pitchFamily="34" charset="0"/>
              </a:rPr>
              <a:t>This single force is known as resultant force. </a:t>
            </a:r>
            <a:endParaRPr lang="en-US" b="1" dirty="0" smtClean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rcellus" panose="020E0602050203020307" pitchFamily="34" charset="0"/>
            </a:endParaRPr>
          </a:p>
          <a:p>
            <a:pPr algn="just">
              <a:buFont typeface="Wingdings" pitchFamily="2" charset="2"/>
              <a:buChar char="§"/>
            </a:pPr>
            <a:endParaRPr lang="en-US" dirty="0" smtClean="0">
              <a:solidFill>
                <a:schemeClr val="accent4">
                  <a:lumMod val="75000"/>
                </a:schemeClr>
              </a:solidFill>
              <a:latin typeface="Marcellus" panose="020E0602050203020307" pitchFamily="34" charset="0"/>
            </a:endParaRPr>
          </a:p>
          <a:p>
            <a:pPr algn="just">
              <a:buFont typeface="Wingdings" pitchFamily="2" charset="2"/>
              <a:buChar char="§"/>
            </a:pP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The process of finding the resultant of forces is called composition of forces. </a:t>
            </a:r>
          </a:p>
          <a:p>
            <a:pPr marL="0" indent="0" algn="just">
              <a:buNone/>
            </a:pPr>
            <a:endParaRPr lang="en-US" b="1" dirty="0" smtClean="0">
              <a:solidFill>
                <a:schemeClr val="accent4">
                  <a:lumMod val="75000"/>
                </a:schemeClr>
              </a:solidFill>
              <a:latin typeface="Marcellus" panose="020E0602050203020307" pitchFamily="34" charset="0"/>
            </a:endParaRPr>
          </a:p>
          <a:p>
            <a:pPr algn="just">
              <a:buFont typeface="Wingdings" pitchFamily="2" charset="2"/>
              <a:buChar char="§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 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Force is a vector quantity. The method of addition of forces (vectors) is based on the parallelogram law.</a:t>
            </a:r>
            <a:endParaRPr lang="en-IN" dirty="0">
              <a:solidFill>
                <a:schemeClr val="accent4">
                  <a:lumMod val="75000"/>
                </a:schemeClr>
              </a:solidFill>
              <a:latin typeface="Marcellus" panose="020E0602050203020307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61759" y="5908988"/>
            <a:ext cx="382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Fig. </a:t>
            </a:r>
            <a:r>
              <a:rPr lang="en-US" dirty="0">
                <a:solidFill>
                  <a:prstClr val="black"/>
                </a:solidFill>
              </a:rPr>
              <a:t>7</a:t>
            </a:r>
            <a:r>
              <a:rPr lang="en-US" dirty="0" smtClean="0">
                <a:solidFill>
                  <a:prstClr val="black"/>
                </a:solidFill>
              </a:rPr>
              <a:t> Law of parallelogram of force</a:t>
            </a:r>
            <a:r>
              <a:rPr lang="en-US" baseline="30000" dirty="0" smtClean="0">
                <a:solidFill>
                  <a:prstClr val="black"/>
                </a:solidFill>
              </a:rPr>
              <a:t>[2]</a:t>
            </a:r>
            <a:endParaRPr lang="en-IN" baseline="30000" dirty="0">
              <a:solidFill>
                <a:prstClr val="black"/>
              </a:solidFill>
            </a:endParaRPr>
          </a:p>
        </p:txBody>
      </p:sp>
      <p:sp>
        <p:nvSpPr>
          <p:cNvPr id="5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46826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Composition of Forces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 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Based on the parallelogram law.</a:t>
            </a:r>
          </a:p>
          <a:p>
            <a:pPr algn="just">
              <a:buFont typeface="Wingdings" panose="05000000000000000000" pitchFamily="2" charset="2"/>
              <a:buChar char="q"/>
            </a:pPr>
            <a:endParaRPr lang="en-IN" dirty="0">
              <a:solidFill>
                <a:schemeClr val="accent4">
                  <a:lumMod val="75000"/>
                </a:schemeClr>
              </a:solidFill>
              <a:latin typeface="Marcellus" panose="020E0602050203020307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3789" y="5680385"/>
            <a:ext cx="382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Fig. 8 Law of parallelogram of force</a:t>
            </a:r>
            <a:r>
              <a:rPr lang="en-US" baseline="30000" dirty="0" smtClean="0">
                <a:solidFill>
                  <a:prstClr val="black"/>
                </a:solidFill>
              </a:rPr>
              <a:t>[2]</a:t>
            </a:r>
            <a:endParaRPr lang="en-IN" baseline="30000" dirty="0">
              <a:solidFill>
                <a:prstClr val="black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007"/>
          <a:stretch/>
        </p:blipFill>
        <p:spPr bwMode="auto">
          <a:xfrm>
            <a:off x="800328" y="2615292"/>
            <a:ext cx="3445101" cy="2838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0"/>
          <a:stretch/>
        </p:blipFill>
        <p:spPr bwMode="auto">
          <a:xfrm>
            <a:off x="4136555" y="2626174"/>
            <a:ext cx="6953014" cy="2838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793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Learning Outcome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47397"/>
            <a:ext cx="11038367" cy="4351338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3600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Students </a:t>
            </a:r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will be able to </a:t>
            </a:r>
            <a:r>
              <a:rPr lang="en-US" sz="3600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calculate the resultant of   </a:t>
            </a:r>
          </a:p>
          <a:p>
            <a:pPr marL="0" indent="0" algn="just">
              <a:buNone/>
            </a:pPr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 </a:t>
            </a:r>
            <a:r>
              <a:rPr lang="en-US" sz="3600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   Coplanar concurrent force system </a:t>
            </a:r>
            <a:endParaRPr lang="en-US" sz="3600" dirty="0">
              <a:solidFill>
                <a:schemeClr val="accent4">
                  <a:lumMod val="75000"/>
                </a:schemeClr>
              </a:solidFill>
              <a:latin typeface="Marcellus" panose="020E0602050203020307" pitchFamily="34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3600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 Students </a:t>
            </a:r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will be able to calculate the </a:t>
            </a:r>
            <a:r>
              <a:rPr lang="en-US" sz="3600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moment of  </a:t>
            </a:r>
          </a:p>
          <a:p>
            <a:pPr marL="0" indent="0" algn="just">
              <a:buNone/>
            </a:pPr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 </a:t>
            </a:r>
            <a:r>
              <a:rPr lang="en-US" sz="3600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   force about a point.</a:t>
            </a:r>
          </a:p>
          <a:p>
            <a:pPr algn="just">
              <a:buFont typeface="Wingdings" pitchFamily="2" charset="2"/>
              <a:buChar char="Ø"/>
            </a:pPr>
            <a:r>
              <a:rPr lang="en-US" sz="3600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 Students will be able to apply </a:t>
            </a:r>
            <a:r>
              <a:rPr lang="en-US" sz="3600" b="1" dirty="0" err="1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Varignon’s</a:t>
            </a:r>
            <a:r>
              <a:rPr lang="en-US" sz="3600" b="1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 </a:t>
            </a:r>
            <a:r>
              <a:rPr lang="en-US" sz="3600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 </a:t>
            </a:r>
          </a:p>
          <a:p>
            <a:pPr marL="0" indent="0" algn="just">
              <a:buNone/>
            </a:pPr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 </a:t>
            </a:r>
            <a:r>
              <a:rPr lang="en-US" sz="3600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   theorem</a:t>
            </a:r>
            <a:endParaRPr lang="en-IN" sz="3600" dirty="0">
              <a:solidFill>
                <a:schemeClr val="accent4">
                  <a:lumMod val="75000"/>
                </a:schemeClr>
              </a:solidFill>
              <a:latin typeface="Marcellus" panose="020E0602050203020307" pitchFamily="34" charset="0"/>
            </a:endParaRPr>
          </a:p>
        </p:txBody>
      </p:sp>
      <p:sp>
        <p:nvSpPr>
          <p:cNvPr id="4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22213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Composition of Forces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 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Based on the parallelogram law.</a:t>
            </a:r>
          </a:p>
          <a:p>
            <a:pPr algn="just">
              <a:buFont typeface="Wingdings" panose="05000000000000000000" pitchFamily="2" charset="2"/>
              <a:buChar char="q"/>
            </a:pPr>
            <a:endParaRPr lang="en-IN" dirty="0">
              <a:solidFill>
                <a:schemeClr val="accent4">
                  <a:lumMod val="75000"/>
                </a:schemeClr>
              </a:solidFill>
              <a:latin typeface="Marcellus" panose="020E0602050203020307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14650" y="5988591"/>
            <a:ext cx="638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Fig. 9 Triangle law of forces (Corollary of parallelogram of force)</a:t>
            </a:r>
            <a:r>
              <a:rPr lang="en-US" baseline="30000" dirty="0" smtClean="0">
                <a:solidFill>
                  <a:prstClr val="black"/>
                </a:solidFill>
              </a:rPr>
              <a:t>[2]</a:t>
            </a:r>
            <a:endParaRPr lang="en-IN" baseline="30000" dirty="0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37" y="2400300"/>
            <a:ext cx="9967875" cy="268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73691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99857" y="6429134"/>
            <a:ext cx="3592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Fig. 2 Classification of Force system</a:t>
            </a:r>
            <a:endParaRPr lang="en-IN" baseline="30000" dirty="0">
              <a:solidFill>
                <a:schemeClr val="bg1"/>
              </a:solidFill>
            </a:endParaRPr>
          </a:p>
        </p:txBody>
      </p:sp>
      <p:sp>
        <p:nvSpPr>
          <p:cNvPr id="7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https://i.ytimg.com/vi/tieQKPCV5oU/maxresdefaul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9000"/>
                    </a14:imgEffect>
                    <a14:imgEffect>
                      <a14:brightnessContrast bright="13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75" y="348344"/>
            <a:ext cx="9840686" cy="592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6" t="9963" r="12065" b="10935"/>
          <a:stretch/>
        </p:blipFill>
        <p:spPr bwMode="auto">
          <a:xfrm>
            <a:off x="10495008" y="2511472"/>
            <a:ext cx="1611086" cy="1601262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375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07700" cy="1325563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Resolution of Forces: </a:t>
            </a:r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/>
            </a:r>
            <a:br>
              <a:rPr lang="en-US" sz="36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</a:b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	</a:t>
            </a:r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		   Into oblique components of forces</a:t>
            </a:r>
            <a:endParaRPr lang="en-IN" sz="36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9800"/>
            <a:ext cx="10515600" cy="4351338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The process of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breaking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 the force into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a number of components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 which are equivalent to the given forces is called resolution of force.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The law of parallelogram shows how to combine the forces into a resultant force whereas resolution of force is an inverse operation in which a given force is replaced by two components which are equivalent to the given force.</a:t>
            </a:r>
          </a:p>
          <a:p>
            <a:pPr algn="just">
              <a:buFont typeface="Wingdings" panose="05000000000000000000" pitchFamily="2" charset="2"/>
              <a:buChar char="q"/>
            </a:pPr>
            <a:endParaRPr lang="en-US" dirty="0" smtClean="0">
              <a:solidFill>
                <a:schemeClr val="accent4">
                  <a:lumMod val="75000"/>
                </a:schemeClr>
              </a:solidFill>
              <a:latin typeface="Marcellus" panose="020E0602050203020307" pitchFamily="34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endParaRPr lang="en-IN" dirty="0">
              <a:solidFill>
                <a:schemeClr val="accent4">
                  <a:lumMod val="75000"/>
                </a:schemeClr>
              </a:solidFill>
              <a:latin typeface="Marcellus" panose="020E0602050203020307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18835" y="6304002"/>
            <a:ext cx="627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Fig. 11 Resolution of force into oblique components of force </a:t>
            </a:r>
            <a:r>
              <a:rPr lang="en-US" baseline="30000" dirty="0" smtClean="0">
                <a:solidFill>
                  <a:prstClr val="black"/>
                </a:solidFill>
              </a:rPr>
              <a:t>[2]</a:t>
            </a:r>
            <a:endParaRPr lang="en-IN" baseline="30000" dirty="0">
              <a:solidFill>
                <a:prstClr val="black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93" y="4671467"/>
            <a:ext cx="10713007" cy="164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93942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Resolution of Forces: </a:t>
            </a:r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/>
            </a:r>
            <a:br>
              <a:rPr lang="en-US" sz="36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</a:b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	</a:t>
            </a:r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			Into Rectangular coordinates</a:t>
            </a:r>
            <a:endParaRPr lang="en-IN" sz="36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05879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The process of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breaking the force into mutually perpendicular components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, which are equivalent to the given force, is called rectangular components of force.</a:t>
            </a:r>
          </a:p>
          <a:p>
            <a:pPr algn="just">
              <a:buFont typeface="Wingdings" panose="05000000000000000000" pitchFamily="2" charset="2"/>
              <a:buChar char="q"/>
            </a:pPr>
            <a:endParaRPr lang="en-IN" dirty="0">
              <a:solidFill>
                <a:schemeClr val="accent4">
                  <a:lumMod val="75000"/>
                </a:schemeClr>
              </a:solidFill>
              <a:latin typeface="Marcellus" panose="020E0602050203020307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09925" y="6304002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Fig. 12 Resolution of force into </a:t>
            </a:r>
            <a:r>
              <a:rPr lang="en-US" dirty="0">
                <a:solidFill>
                  <a:prstClr val="black"/>
                </a:solidFill>
              </a:rPr>
              <a:t>p</a:t>
            </a:r>
            <a:r>
              <a:rPr lang="en-US" dirty="0" smtClean="0">
                <a:solidFill>
                  <a:prstClr val="black"/>
                </a:solidFill>
              </a:rPr>
              <a:t>erpendicular components of force </a:t>
            </a:r>
            <a:r>
              <a:rPr lang="en-US" baseline="30000" dirty="0" smtClean="0">
                <a:solidFill>
                  <a:prstClr val="black"/>
                </a:solidFill>
              </a:rPr>
              <a:t>[2]</a:t>
            </a:r>
            <a:endParaRPr lang="en-IN" baseline="30000" dirty="0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09"/>
          <a:stretch/>
        </p:blipFill>
        <p:spPr bwMode="auto">
          <a:xfrm>
            <a:off x="419100" y="3070080"/>
            <a:ext cx="2977243" cy="2610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0" r="38090"/>
          <a:stretch/>
        </p:blipFill>
        <p:spPr bwMode="auto">
          <a:xfrm>
            <a:off x="4430486" y="3070080"/>
            <a:ext cx="2656114" cy="2610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20"/>
          <a:stretch/>
        </p:blipFill>
        <p:spPr bwMode="auto">
          <a:xfrm>
            <a:off x="7903028" y="3070080"/>
            <a:ext cx="3344409" cy="2610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134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140" y="60317"/>
            <a:ext cx="11674548" cy="591805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Resolution of Forces: in to Rectangular coordinates</a:t>
            </a:r>
            <a:endParaRPr lang="en-IN" sz="36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533" y="1038955"/>
            <a:ext cx="8901520" cy="518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69021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26771"/>
            <a:ext cx="11070265" cy="1325563"/>
          </a:xfrm>
        </p:spPr>
        <p:txBody>
          <a:bodyPr>
            <a:normAutofit/>
          </a:bodyPr>
          <a:lstStyle/>
          <a:p>
            <a:r>
              <a:rPr lang="en-US" sz="3600" b="1" u="sng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Resolution of Forces: </a:t>
            </a:r>
            <a:r>
              <a:rPr lang="en-US" sz="3600" u="sng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I</a:t>
            </a:r>
            <a:r>
              <a:rPr lang="en-US" sz="3600" u="sng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nto Rectangular coordinates</a:t>
            </a:r>
            <a:endParaRPr lang="en-IN" sz="3600" u="sng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3729"/>
            <a:ext cx="11006470" cy="4351338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 The process of breaking the force into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mutually perpendicular components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, which are equivalent to the given force, is called rectangular components of force.</a:t>
            </a:r>
          </a:p>
          <a:p>
            <a:pPr algn="just">
              <a:buFont typeface="Wingdings" panose="05000000000000000000" pitchFamily="2" charset="2"/>
              <a:buChar char="q"/>
            </a:pPr>
            <a:endParaRPr lang="en-IN" dirty="0">
              <a:solidFill>
                <a:schemeClr val="accent4">
                  <a:lumMod val="75000"/>
                </a:schemeClr>
              </a:solidFill>
              <a:latin typeface="Marcellus" panose="020E0602050203020307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09925" y="6019537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Fig. 12 Resolution of force into </a:t>
            </a:r>
            <a:r>
              <a:rPr lang="en-US" dirty="0">
                <a:solidFill>
                  <a:prstClr val="black"/>
                </a:solidFill>
              </a:rPr>
              <a:t>p</a:t>
            </a:r>
            <a:r>
              <a:rPr lang="en-US" dirty="0" smtClean="0">
                <a:solidFill>
                  <a:prstClr val="black"/>
                </a:solidFill>
              </a:rPr>
              <a:t>erpendicular components of force </a:t>
            </a:r>
            <a:r>
              <a:rPr lang="en-US" baseline="30000" dirty="0" smtClean="0">
                <a:solidFill>
                  <a:prstClr val="black"/>
                </a:solidFill>
              </a:rPr>
              <a:t>[2]</a:t>
            </a:r>
            <a:endParaRPr lang="en-IN" baseline="30000" dirty="0">
              <a:solidFill>
                <a:prstClr val="black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409" y="2974841"/>
            <a:ext cx="4712507" cy="2345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99408" y="2755065"/>
            <a:ext cx="472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prstClr val="white">
                    <a:lumMod val="50000"/>
                  </a:prstClr>
                </a:solidFill>
                <a:latin typeface="Marcellus"/>
              </a:rPr>
              <a:t>Sign Convention:</a:t>
            </a:r>
            <a:endParaRPr lang="en-IN" sz="2400" dirty="0">
              <a:solidFill>
                <a:prstClr val="white">
                  <a:lumMod val="50000"/>
                </a:prstClr>
              </a:solidFill>
              <a:latin typeface="Marcellu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290" y="3177562"/>
            <a:ext cx="4292793" cy="2895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60341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u="sng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Numerical on Composition of Forces</a:t>
            </a:r>
            <a:endParaRPr lang="en-IN" sz="4800" u="sng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Q. 1</a:t>
            </a:r>
          </a:p>
          <a:p>
            <a:pPr algn="just">
              <a:buFont typeface="Wingdings" panose="05000000000000000000" pitchFamily="2" charset="2"/>
              <a:buChar char="q"/>
            </a:pPr>
            <a:endParaRPr lang="en-IN" dirty="0">
              <a:solidFill>
                <a:schemeClr val="accent4">
                  <a:lumMod val="75000"/>
                </a:schemeClr>
              </a:solidFill>
              <a:latin typeface="Marcellus" panose="020E0602050203020307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61760" y="6311757"/>
            <a:ext cx="382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Fig.10 Numerical</a:t>
            </a:r>
            <a:r>
              <a:rPr lang="en-US" baseline="30000" dirty="0" smtClean="0">
                <a:solidFill>
                  <a:prstClr val="black"/>
                </a:solidFill>
              </a:rPr>
              <a:t>[2]</a:t>
            </a:r>
            <a:endParaRPr lang="en-IN" baseline="30000" dirty="0">
              <a:solidFill>
                <a:prstClr val="black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46"/>
          <a:stretch/>
        </p:blipFill>
        <p:spPr bwMode="auto">
          <a:xfrm>
            <a:off x="912120" y="2274038"/>
            <a:ext cx="3766205" cy="3565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900" y="1810562"/>
            <a:ext cx="5541815" cy="411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04049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588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Resolution of Forces (</a:t>
            </a:r>
            <a:r>
              <a:rPr lang="en-US" sz="4800" dirty="0" err="1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Numericals</a:t>
            </a:r>
            <a:r>
              <a:rPr lang="en-US" sz="48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)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18835" y="5922992"/>
            <a:ext cx="325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Fig. 13  Moment of force</a:t>
            </a:r>
            <a:r>
              <a:rPr lang="en-US" baseline="30000" dirty="0">
                <a:solidFill>
                  <a:prstClr val="black"/>
                </a:solidFill>
              </a:rPr>
              <a:t> [2]</a:t>
            </a:r>
            <a:r>
              <a:rPr lang="en-US" dirty="0" smtClean="0">
                <a:solidFill>
                  <a:prstClr val="black"/>
                </a:solidFill>
              </a:rPr>
              <a:t> </a:t>
            </a:r>
            <a:endParaRPr lang="en-IN" baseline="30000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0129" y="1930038"/>
            <a:ext cx="6556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0129" y="1624030"/>
            <a:ext cx="1023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prstClr val="black"/>
                </a:solidFill>
                <a:latin typeface="Marcellus"/>
              </a:rPr>
              <a:t>Q. 2</a:t>
            </a: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76" y="1531771"/>
            <a:ext cx="10520439" cy="3880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3868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887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</a:rPr>
              <a:t>Resolution of Forces</a:t>
            </a:r>
            <a:r>
              <a:rPr lang="en-US" sz="48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(</a:t>
            </a:r>
            <a:r>
              <a:rPr lang="en-US" sz="4800" dirty="0" err="1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Numericals</a:t>
            </a:r>
            <a:r>
              <a:rPr lang="en-US" sz="48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)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18835" y="5944764"/>
            <a:ext cx="325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Fig. 14  Moment of force</a:t>
            </a:r>
            <a:r>
              <a:rPr lang="en-US" baseline="30000" dirty="0">
                <a:solidFill>
                  <a:prstClr val="black"/>
                </a:solidFill>
              </a:rPr>
              <a:t> [2]</a:t>
            </a:r>
            <a:r>
              <a:rPr lang="en-US" dirty="0" smtClean="0">
                <a:solidFill>
                  <a:prstClr val="black"/>
                </a:solidFill>
              </a:rPr>
              <a:t> </a:t>
            </a:r>
            <a:endParaRPr lang="en-IN" baseline="30000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0129" y="1951810"/>
            <a:ext cx="6556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2388" y="1414971"/>
            <a:ext cx="1023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prstClr val="black"/>
                </a:solidFill>
                <a:latin typeface="Marcellus"/>
              </a:rPr>
              <a:t>Q. 3</a:t>
            </a: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295" y="1414971"/>
            <a:ext cx="9031288" cy="409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09435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545" y="1684045"/>
            <a:ext cx="10654610" cy="29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</a:rPr>
              <a:t>Resolution </a:t>
            </a:r>
            <a:r>
              <a:rPr lang="en-US" sz="48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</a:rPr>
              <a:t>of </a:t>
            </a:r>
            <a:r>
              <a:rPr lang="en-US" sz="48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</a:rPr>
              <a:t>Forces </a:t>
            </a:r>
            <a:r>
              <a:rPr lang="en-US" sz="48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(</a:t>
            </a:r>
            <a:r>
              <a:rPr lang="en-US" sz="4800" dirty="0" err="1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Numericals</a:t>
            </a:r>
            <a:r>
              <a:rPr lang="en-US" sz="48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)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24378" y="5694402"/>
            <a:ext cx="325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Fig. 15  Moment of force</a:t>
            </a:r>
            <a:r>
              <a:rPr lang="en-US" baseline="30000" dirty="0">
                <a:solidFill>
                  <a:prstClr val="black"/>
                </a:solidFill>
              </a:rPr>
              <a:t> [2]</a:t>
            </a:r>
            <a:r>
              <a:rPr lang="en-US" dirty="0" smtClean="0">
                <a:solidFill>
                  <a:prstClr val="black"/>
                </a:solidFill>
              </a:rPr>
              <a:t> </a:t>
            </a:r>
            <a:endParaRPr lang="en-IN" baseline="30000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0129" y="2311048"/>
            <a:ext cx="6556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9223" y="1774209"/>
            <a:ext cx="1023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prstClr val="black"/>
                </a:solidFill>
                <a:latin typeface="Marcellus"/>
              </a:rPr>
              <a:t>Q. 4</a:t>
            </a: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80532" y="4289327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(a)</a:t>
            </a:r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10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56113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Mechanics Definition and Classification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50000"/>
              <a:buBlip>
                <a:blip r:embed="rId2"/>
              </a:buBlip>
            </a:pP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Definition</a:t>
            </a:r>
            <a:endParaRPr lang="en-US" b="1" baseline="30000" dirty="0">
              <a:solidFill>
                <a:schemeClr val="accent4">
                  <a:lumMod val="75000"/>
                </a:schemeClr>
              </a:solidFill>
              <a:latin typeface="Marcellus" panose="020E0602050203020307" pitchFamily="34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The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branch 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of physical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science which is concerned with study of 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resultant,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effect of action of force on bodies, both in the state of rest and in 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motion.</a:t>
            </a:r>
            <a:r>
              <a:rPr lang="en-US" baseline="30000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[14]</a:t>
            </a:r>
          </a:p>
          <a:p>
            <a:pPr marL="0" indent="0">
              <a:buNone/>
            </a:pPr>
            <a:endParaRPr lang="en-US" baseline="30000" dirty="0" smtClean="0">
              <a:solidFill>
                <a:schemeClr val="accent4">
                  <a:lumMod val="75000"/>
                </a:schemeClr>
              </a:solidFill>
              <a:latin typeface="Marcellus" panose="020E0602050203020307" pitchFamily="34" charset="0"/>
            </a:endParaRPr>
          </a:p>
          <a:p>
            <a:pPr>
              <a:buSzPct val="150000"/>
              <a:buBlip>
                <a:blip r:embed="rId2"/>
              </a:buBlip>
            </a:pP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Classification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Mechanics of rigid bodies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Mechanics of deformable bodies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Mechanics of fluids (Fluid Mechanics)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4">
                  <a:lumMod val="75000"/>
                </a:schemeClr>
              </a:solidFill>
              <a:latin typeface="Marcellus" panose="020E0602050203020307" pitchFamily="34" charset="0"/>
            </a:endParaRPr>
          </a:p>
          <a:p>
            <a:endParaRPr lang="en-IN" dirty="0"/>
          </a:p>
        </p:txBody>
      </p:sp>
      <p:sp>
        <p:nvSpPr>
          <p:cNvPr id="4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41521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789" y="1205707"/>
            <a:ext cx="3511401" cy="439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0369"/>
            <a:ext cx="10515600" cy="776273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</a:rPr>
              <a:t>Resolution </a:t>
            </a:r>
            <a:r>
              <a:rPr lang="en-US" sz="48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</a:rPr>
              <a:t>of </a:t>
            </a:r>
            <a:r>
              <a:rPr lang="en-US" sz="48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</a:rPr>
              <a:t>Forces </a:t>
            </a:r>
            <a:r>
              <a:rPr lang="en-US" sz="48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(</a:t>
            </a:r>
            <a:r>
              <a:rPr lang="en-US" sz="4800" dirty="0" err="1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Numericals</a:t>
            </a:r>
            <a:r>
              <a:rPr lang="en-US" sz="48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)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0129" y="1755862"/>
            <a:ext cx="6556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9222" y="1219023"/>
            <a:ext cx="7054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prstClr val="black"/>
                </a:solidFill>
                <a:latin typeface="Marcellus"/>
              </a:rPr>
              <a:t>Q. 5 Find the </a:t>
            </a:r>
            <a:r>
              <a:rPr lang="en-IN" sz="2400" dirty="0" err="1" smtClean="0">
                <a:solidFill>
                  <a:prstClr val="black"/>
                </a:solidFill>
                <a:latin typeface="Marcellus"/>
              </a:rPr>
              <a:t>Fouth</a:t>
            </a:r>
            <a:r>
              <a:rPr lang="en-IN" sz="2400" dirty="0" smtClean="0">
                <a:solidFill>
                  <a:prstClr val="black"/>
                </a:solidFill>
                <a:latin typeface="Marcellus"/>
              </a:rPr>
              <a:t> force(F</a:t>
            </a:r>
            <a:r>
              <a:rPr lang="en-IN" sz="2000" dirty="0" smtClean="0">
                <a:solidFill>
                  <a:prstClr val="black"/>
                </a:solidFill>
                <a:latin typeface="Marcellus"/>
              </a:rPr>
              <a:t>4) R=800 N is the </a:t>
            </a:r>
            <a:r>
              <a:rPr lang="en-IN" sz="2000" dirty="0" err="1" smtClean="0">
                <a:solidFill>
                  <a:prstClr val="black"/>
                </a:solidFill>
                <a:latin typeface="Marcellus"/>
              </a:rPr>
              <a:t>resultent</a:t>
            </a:r>
            <a:r>
              <a:rPr lang="en-IN" sz="2000" dirty="0" smtClean="0">
                <a:solidFill>
                  <a:prstClr val="black"/>
                </a:solidFill>
                <a:latin typeface="Marcellus"/>
              </a:rPr>
              <a:t> of 4 concurrent forces.</a:t>
            </a:r>
            <a:r>
              <a:rPr lang="en-IN" sz="2400" dirty="0" smtClean="0">
                <a:solidFill>
                  <a:prstClr val="black"/>
                </a:solidFill>
                <a:latin typeface="Marcellus"/>
              </a:rPr>
              <a:t> </a:t>
            </a: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pic>
        <p:nvPicPr>
          <p:cNvPr id="3076" name="Picture 4" descr="C:\Users\Admin\Downloads\WhatsApp Image 2024-01-09 at 10.15.27 AM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2000"/>
                    </a14:imgEffect>
                    <a14:imgEffect>
                      <a14:brightnessContrast contras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13" t="33673" r="41281" b="47948"/>
          <a:stretch/>
        </p:blipFill>
        <p:spPr bwMode="auto">
          <a:xfrm>
            <a:off x="1229914" y="2586859"/>
            <a:ext cx="4726459" cy="31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59029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4999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</a:rPr>
              <a:t>Resolution </a:t>
            </a:r>
            <a:r>
              <a:rPr lang="en-US" sz="48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</a:rPr>
              <a:t>of </a:t>
            </a:r>
            <a:r>
              <a:rPr lang="en-US" sz="48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</a:rPr>
              <a:t>Forces </a:t>
            </a:r>
            <a:r>
              <a:rPr lang="en-US" sz="48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(</a:t>
            </a:r>
            <a:r>
              <a:rPr lang="en-US" sz="4800" dirty="0" err="1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Numericals</a:t>
            </a:r>
            <a:r>
              <a:rPr lang="en-US" sz="48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)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0129" y="1940924"/>
            <a:ext cx="6556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9223" y="1404085"/>
            <a:ext cx="1023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prstClr val="black"/>
                </a:solidFill>
                <a:latin typeface="Marcellus"/>
              </a:rPr>
              <a:t>Q. 6</a:t>
            </a: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pic>
        <p:nvPicPr>
          <p:cNvPr id="3076" name="Picture 4" descr="C:\Users\Admin\Downloads\WhatsApp Image 2024-01-09 at 10.15.27 AM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2000"/>
                    </a14:imgEffect>
                    <a14:imgEffect>
                      <a14:brightnessContrast contras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13" t="33673" r="41281" b="47948"/>
          <a:stretch/>
        </p:blipFill>
        <p:spPr bwMode="auto">
          <a:xfrm>
            <a:off x="629223" y="2056946"/>
            <a:ext cx="4241541" cy="31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Admin\Downloads\WhatsApp Image 2024-01-09 at 10.15.27 AM.jpe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2000"/>
                    </a14:imgEffect>
                    <a14:imgEffect>
                      <a14:brightnessContrast contrast="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04" t="55040" r="29472" b="19230"/>
          <a:stretch/>
        </p:blipFill>
        <p:spPr bwMode="auto">
          <a:xfrm>
            <a:off x="5689952" y="1323616"/>
            <a:ext cx="6055151" cy="480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422931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0000"/>
                    </a14:imgEffect>
                    <a14:imgEffect>
                      <a14:brightnessContrast contrast="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562" y="63500"/>
            <a:ext cx="5362575" cy="394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0697" y="156896"/>
            <a:ext cx="4856430" cy="836354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Moment of Force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254" y="1271696"/>
            <a:ext cx="5526386" cy="3798246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600" dirty="0" smtClean="0">
                <a:latin typeface="Marcellus"/>
              </a:rPr>
              <a:t> The rotational effect of forces is </a:t>
            </a:r>
            <a:endParaRPr lang="en-US" sz="2600" dirty="0">
              <a:latin typeface="Marcellus"/>
            </a:endParaRPr>
          </a:p>
          <a:p>
            <a:pPr marL="0" indent="0" algn="just">
              <a:buNone/>
            </a:pPr>
            <a:r>
              <a:rPr lang="en-US" sz="2600" dirty="0" smtClean="0">
                <a:latin typeface="Marcellus"/>
              </a:rPr>
              <a:t>    called as moment of force.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600" dirty="0" smtClean="0">
                <a:latin typeface="Marcellus"/>
              </a:rPr>
              <a:t> Rotational effect has to be </a:t>
            </a:r>
          </a:p>
          <a:p>
            <a:pPr marL="0" indent="0" algn="just">
              <a:buNone/>
            </a:pPr>
            <a:r>
              <a:rPr lang="en-US" sz="2600" dirty="0">
                <a:latin typeface="Marcellus"/>
              </a:rPr>
              <a:t> </a:t>
            </a:r>
            <a:r>
              <a:rPr lang="en-US" sz="2600" dirty="0" smtClean="0">
                <a:latin typeface="Marcellus"/>
              </a:rPr>
              <a:t>   with respect to a point.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600" dirty="0">
                <a:latin typeface="Marcellus"/>
              </a:rPr>
              <a:t> </a:t>
            </a:r>
            <a:r>
              <a:rPr lang="en-US" sz="2600" dirty="0" smtClean="0">
                <a:latin typeface="Marcellus"/>
              </a:rPr>
              <a:t>The concerned point is known as</a:t>
            </a:r>
          </a:p>
          <a:p>
            <a:pPr marL="0" indent="0" algn="just">
              <a:buNone/>
            </a:pPr>
            <a:r>
              <a:rPr lang="en-US" sz="2600" dirty="0" smtClean="0">
                <a:latin typeface="Marcellus"/>
              </a:rPr>
              <a:t>    the moment </a:t>
            </a:r>
            <a:r>
              <a:rPr lang="en-US" sz="2600" dirty="0" err="1" smtClean="0">
                <a:latin typeface="Marcellus"/>
              </a:rPr>
              <a:t>centre</a:t>
            </a:r>
            <a:endParaRPr lang="en-US" sz="2600" dirty="0" smtClean="0">
              <a:latin typeface="Marcellus"/>
            </a:endParaRPr>
          </a:p>
          <a:p>
            <a:pPr algn="just">
              <a:buFont typeface="Wingdings" pitchFamily="2" charset="2"/>
              <a:buChar char="ü"/>
            </a:pPr>
            <a:r>
              <a:rPr lang="en-IN" sz="2600" dirty="0" smtClean="0">
                <a:latin typeface="Marcellus"/>
              </a:rPr>
              <a:t>This </a:t>
            </a:r>
            <a:r>
              <a:rPr lang="en-IN" sz="2600" dirty="0">
                <a:latin typeface="Marcellus"/>
              </a:rPr>
              <a:t>perpendicular distance is </a:t>
            </a:r>
            <a:r>
              <a:rPr lang="en-IN" sz="2600" dirty="0" smtClean="0">
                <a:latin typeface="Marcellus"/>
              </a:rPr>
              <a:t>known as </a:t>
            </a:r>
            <a:r>
              <a:rPr lang="en-IN" sz="2600" dirty="0">
                <a:latin typeface="Marcellus"/>
              </a:rPr>
              <a:t>moment of </a:t>
            </a:r>
            <a:r>
              <a:rPr lang="en-IN" sz="2600" dirty="0" smtClean="0">
                <a:latin typeface="Marcellus"/>
              </a:rPr>
              <a:t>arm</a:t>
            </a:r>
            <a:endParaRPr lang="en-IN" sz="2600" dirty="0">
              <a:latin typeface="Marcellu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18835" y="6304002"/>
            <a:ext cx="2872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Fig. 16 Moments of force </a:t>
            </a:r>
            <a:r>
              <a:rPr lang="en-US" baseline="30000" dirty="0" smtClean="0">
                <a:solidFill>
                  <a:prstClr val="black"/>
                </a:solidFill>
              </a:rPr>
              <a:t>[2]</a:t>
            </a:r>
            <a:endParaRPr lang="en-IN" baseline="30000" dirty="0">
              <a:solidFill>
                <a:prstClr val="black"/>
              </a:solidFill>
            </a:endParaRPr>
          </a:p>
        </p:txBody>
      </p:sp>
      <p:pic>
        <p:nvPicPr>
          <p:cNvPr id="4" name="Picture 2" descr="https://upload.wikimedia.org/wikipedia/commons/0/09/Torque_animation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006" y="3829438"/>
            <a:ext cx="3953846" cy="2767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98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507" y="161100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Moment of Force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5280" y="6119336"/>
            <a:ext cx="4043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Fig. 16 Moments of force </a:t>
            </a:r>
            <a:r>
              <a:rPr lang="en-US" baseline="30000" dirty="0" smtClean="0">
                <a:solidFill>
                  <a:prstClr val="black"/>
                </a:solidFill>
              </a:rPr>
              <a:t>[2]</a:t>
            </a:r>
            <a:endParaRPr lang="en-IN" baseline="30000" dirty="0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060" y="1138339"/>
            <a:ext cx="5010980" cy="394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65" y="3648383"/>
            <a:ext cx="6280956" cy="2815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4996" y="1369705"/>
            <a:ext cx="682028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dirty="0" smtClean="0">
                <a:solidFill>
                  <a:prstClr val="black"/>
                </a:solidFill>
                <a:latin typeface="Marcellus"/>
              </a:rPr>
              <a:t>Rotational effect or moment of force : Product of force and the perpendicular distance from moment centre to the force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 smtClean="0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dirty="0" smtClean="0">
                <a:solidFill>
                  <a:prstClr val="black"/>
                </a:solidFill>
                <a:latin typeface="Marcellus"/>
              </a:rPr>
              <a:t>Tendency to rotate clockwise or anti-clockwise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233681" y="2570033"/>
                <a:ext cx="2433853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1D6FA9">
                              <a:lumMod val="75000"/>
                            </a:srgbClr>
                          </a:solidFill>
                          <a:latin typeface="Cambria Math"/>
                        </a:rPr>
                        <m:t>𝑀</m:t>
                      </m:r>
                      <m:r>
                        <a:rPr lang="en-US" sz="3200" i="1">
                          <a:solidFill>
                            <a:srgbClr val="1D6FA9">
                              <a:lumMod val="75000"/>
                            </a:srgbClr>
                          </a:solidFill>
                          <a:latin typeface="Cambria Math"/>
                        </a:rPr>
                        <m:t>=</m:t>
                      </m:r>
                      <m:r>
                        <a:rPr lang="en-US" sz="3200" i="1">
                          <a:solidFill>
                            <a:srgbClr val="1D6FA9">
                              <a:lumMod val="75000"/>
                            </a:srgbClr>
                          </a:solidFill>
                          <a:latin typeface="Cambria Math"/>
                        </a:rPr>
                        <m:t>𝐹</m:t>
                      </m:r>
                      <m:r>
                        <a:rPr lang="en-US" sz="3200" i="1" smtClean="0">
                          <a:solidFill>
                            <a:srgbClr val="1D6FA9">
                              <a:lumMod val="75000"/>
                            </a:srgbClr>
                          </a:solidFill>
                          <a:latin typeface="Cambria Math"/>
                        </a:rPr>
                        <m:t>×</m:t>
                      </m:r>
                      <m:r>
                        <a:rPr lang="en-US" sz="3200" i="1">
                          <a:solidFill>
                            <a:srgbClr val="1D6FA9">
                              <a:lumMod val="75000"/>
                            </a:srgbClr>
                          </a:solidFill>
                          <a:latin typeface="Cambria Math"/>
                        </a:rPr>
                        <m:t>𝑑</m:t>
                      </m:r>
                    </m:oMath>
                  </m:oMathPara>
                </a14:m>
                <a:endParaRPr lang="en-IN" sz="3200" dirty="0">
                  <a:solidFill>
                    <a:srgbClr val="1D6FA9">
                      <a:lumMod val="75000"/>
                    </a:srgbClr>
                  </a:solidFill>
                  <a:latin typeface="Marcellus" panose="020E0602050203020307" pitchFamily="34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681" y="2570033"/>
                <a:ext cx="2433853" cy="5847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663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79" y="975800"/>
            <a:ext cx="8725600" cy="486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29221" y="518811"/>
            <a:ext cx="8336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prstClr val="black"/>
                </a:solidFill>
                <a:latin typeface="Marcellus"/>
              </a:rPr>
              <a:t>Q. 7 Find the resultant moment of all the forces about A</a:t>
            </a:r>
            <a:endParaRPr lang="en-IN" sz="2400" b="1" dirty="0">
              <a:solidFill>
                <a:prstClr val="black"/>
              </a:solidFill>
              <a:latin typeface="Marcellus"/>
            </a:endParaRPr>
          </a:p>
        </p:txBody>
      </p:sp>
      <p:sp>
        <p:nvSpPr>
          <p:cNvPr id="4" name="Google Shape;66;p7"/>
          <p:cNvSpPr/>
          <p:nvPr/>
        </p:nvSpPr>
        <p:spPr>
          <a:xfrm>
            <a:off x="0" y="5669586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67;p7"/>
          <p:cNvSpPr/>
          <p:nvPr/>
        </p:nvSpPr>
        <p:spPr>
          <a:xfrm>
            <a:off x="10169610" y="6345464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68;p7"/>
          <p:cNvSpPr/>
          <p:nvPr/>
        </p:nvSpPr>
        <p:spPr>
          <a:xfrm>
            <a:off x="838199" y="6345464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31232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0295" y="-240499"/>
            <a:ext cx="8604564" cy="1325563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Moment of Force (</a:t>
            </a:r>
            <a:r>
              <a:rPr lang="en-US" sz="4800" dirty="0" err="1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Numericals</a:t>
            </a:r>
            <a:r>
              <a:rPr lang="en-US" sz="48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)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18835" y="5879448"/>
            <a:ext cx="325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Fig. 17,18  Moment of force</a:t>
            </a:r>
            <a:r>
              <a:rPr lang="en-US" baseline="30000" dirty="0">
                <a:solidFill>
                  <a:prstClr val="black"/>
                </a:solidFill>
              </a:rPr>
              <a:t> </a:t>
            </a:r>
            <a:r>
              <a:rPr lang="en-US" baseline="30000" dirty="0" smtClean="0">
                <a:solidFill>
                  <a:prstClr val="black"/>
                </a:solidFill>
              </a:rPr>
              <a:t>[3]</a:t>
            </a:r>
            <a:r>
              <a:rPr lang="en-US" dirty="0" smtClean="0">
                <a:solidFill>
                  <a:prstClr val="black"/>
                </a:solidFill>
              </a:rPr>
              <a:t> </a:t>
            </a:r>
            <a:endParaRPr lang="en-IN" baseline="30000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0129" y="3013545"/>
            <a:ext cx="6556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40" y="745327"/>
            <a:ext cx="10515600" cy="1340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3274" y="1164593"/>
            <a:ext cx="1023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prstClr val="black"/>
                </a:solidFill>
                <a:latin typeface="Marcellus"/>
              </a:rPr>
              <a:t>Q. 8</a:t>
            </a: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19"/>
          <a:stretch/>
        </p:blipFill>
        <p:spPr bwMode="auto">
          <a:xfrm>
            <a:off x="300252" y="2910779"/>
            <a:ext cx="6182436" cy="2520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35979" y="3482872"/>
            <a:ext cx="1023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prstClr val="black"/>
                </a:solidFill>
                <a:latin typeface="Marcellus"/>
              </a:rPr>
              <a:t>Q. 9</a:t>
            </a: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279" y="2504020"/>
            <a:ext cx="4881796" cy="2733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751136" y="2485918"/>
            <a:ext cx="895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>
                    <a:lumMod val="50000"/>
                  </a:prstClr>
                </a:solidFill>
                <a:latin typeface="Marcellus"/>
              </a:rPr>
              <a:t>Fig. 17        </a:t>
            </a:r>
            <a:endParaRPr lang="en-IN" dirty="0">
              <a:solidFill>
                <a:prstClr val="white">
                  <a:lumMod val="50000"/>
                </a:prstClr>
              </a:solidFill>
              <a:latin typeface="Marcellu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296177" y="5542697"/>
            <a:ext cx="895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>
                    <a:lumMod val="50000"/>
                  </a:prstClr>
                </a:solidFill>
                <a:latin typeface="Marcellus"/>
              </a:rPr>
              <a:t>Fig. 18        </a:t>
            </a:r>
            <a:endParaRPr lang="en-IN" dirty="0">
              <a:solidFill>
                <a:prstClr val="white">
                  <a:lumMod val="50000"/>
                </a:prstClr>
              </a:solidFill>
              <a:latin typeface="Marcellus"/>
            </a:endParaRPr>
          </a:p>
        </p:txBody>
      </p:sp>
      <p:sp>
        <p:nvSpPr>
          <p:cNvPr id="13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44782" y="1647851"/>
            <a:ext cx="174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err="1" smtClean="0">
                <a:solidFill>
                  <a:schemeClr val="bg1"/>
                </a:solidFill>
                <a:latin typeface="Marcellus"/>
              </a:rPr>
              <a:t>Ans</a:t>
            </a:r>
            <a:r>
              <a:rPr lang="en-IN" sz="2400" b="1" dirty="0" smtClean="0">
                <a:solidFill>
                  <a:schemeClr val="bg1"/>
                </a:solidFill>
                <a:latin typeface="Marcellus"/>
              </a:rPr>
              <a:t>: 275N</a:t>
            </a:r>
            <a:endParaRPr lang="en-IN" sz="2400" b="1" dirty="0">
              <a:solidFill>
                <a:schemeClr val="bg1"/>
              </a:solidFill>
              <a:latin typeface="Marcellus"/>
            </a:endParaRPr>
          </a:p>
        </p:txBody>
      </p:sp>
    </p:spTree>
    <p:extLst>
      <p:ext uri="{BB962C8B-B14F-4D97-AF65-F5344CB8AC3E}">
        <p14:creationId xmlns:p14="http://schemas.microsoft.com/office/powerpoint/2010/main" val="185246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4" y="267149"/>
            <a:ext cx="4669465" cy="875852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Couple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93011" y="6064510"/>
            <a:ext cx="325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Fig. 19,20 Couple </a:t>
            </a:r>
            <a:r>
              <a:rPr lang="en-US" baseline="30000" dirty="0" smtClean="0">
                <a:solidFill>
                  <a:prstClr val="black"/>
                </a:solidFill>
              </a:rPr>
              <a:t> [3]</a:t>
            </a:r>
            <a:r>
              <a:rPr lang="en-US" dirty="0" smtClean="0">
                <a:solidFill>
                  <a:prstClr val="black"/>
                </a:solidFill>
              </a:rPr>
              <a:t> </a:t>
            </a:r>
            <a:endParaRPr lang="en-IN" baseline="30000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64305" y="3198607"/>
            <a:ext cx="6556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376" y="1586133"/>
            <a:ext cx="66675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Marcellus"/>
              </a:rPr>
              <a:t>Two parallel forces of equal magnitude and opposite senses form a couple.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Marcellus"/>
              </a:rPr>
              <a:t>Effect: Rotate a body on which it acts.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Marcellus"/>
              </a:rPr>
              <a:t>Moment of Couple:</a:t>
            </a:r>
          </a:p>
          <a:p>
            <a:pPr marL="0" indent="0">
              <a:buNone/>
            </a:pPr>
            <a:r>
              <a:rPr lang="en-US" dirty="0">
                <a:latin typeface="Marcellus"/>
              </a:rPr>
              <a:t> </a:t>
            </a:r>
            <a:r>
              <a:rPr lang="en-US" dirty="0" smtClean="0">
                <a:latin typeface="Marcellus"/>
              </a:rPr>
              <a:t>      M = F X 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Marcellus"/>
              </a:rPr>
              <a:t>Sign convention: </a:t>
            </a:r>
          </a:p>
          <a:p>
            <a:pPr lvl="2">
              <a:buFont typeface="Wingdings" panose="05000000000000000000" pitchFamily="2" charset="2"/>
              <a:buChar char="Ø"/>
              <a:tabLst>
                <a:tab pos="2689225" algn="l"/>
              </a:tabLst>
            </a:pPr>
            <a:r>
              <a:rPr lang="en-US" sz="2400" dirty="0" smtClean="0">
                <a:latin typeface="Marcellus"/>
              </a:rPr>
              <a:t>Anticlockwise : + </a:t>
            </a:r>
            <a:r>
              <a:rPr lang="en-US" sz="2400" dirty="0" err="1" smtClean="0">
                <a:latin typeface="Marcellus"/>
              </a:rPr>
              <a:t>Ve</a:t>
            </a:r>
            <a:endParaRPr lang="en-US" sz="2400" dirty="0" smtClean="0">
              <a:latin typeface="Marcellus"/>
            </a:endParaRPr>
          </a:p>
          <a:p>
            <a:pPr lvl="2">
              <a:buFont typeface="Wingdings" panose="05000000000000000000" pitchFamily="2" charset="2"/>
              <a:buChar char="Ø"/>
              <a:tabLst>
                <a:tab pos="2689225" algn="l"/>
              </a:tabLst>
            </a:pPr>
            <a:r>
              <a:rPr lang="en-US" sz="2400" dirty="0" smtClean="0">
                <a:latin typeface="Marcellus"/>
              </a:rPr>
              <a:t>Clockwise: - </a:t>
            </a:r>
            <a:r>
              <a:rPr lang="en-US" sz="2400" dirty="0" err="1" smtClean="0">
                <a:latin typeface="Marcellus"/>
              </a:rPr>
              <a:t>Ve</a:t>
            </a:r>
            <a:endParaRPr lang="en-US" sz="2400" dirty="0" smtClean="0">
              <a:latin typeface="Marcellus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435" y="3442806"/>
            <a:ext cx="6926262" cy="170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81841" y="5406396"/>
            <a:ext cx="5656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>
                    <a:lumMod val="50000"/>
                  </a:prstClr>
                </a:solidFill>
                <a:latin typeface="Marcellus"/>
              </a:rPr>
              <a:t>Fig. 19                                                           Fig. 20</a:t>
            </a:r>
            <a:endParaRPr lang="en-IN" dirty="0">
              <a:solidFill>
                <a:prstClr val="white">
                  <a:lumMod val="50000"/>
                </a:prstClr>
              </a:solidFill>
              <a:latin typeface="Marcellu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379" y="84493"/>
            <a:ext cx="4561110" cy="3377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28285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206" y="-119168"/>
            <a:ext cx="10515600" cy="953312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Properties Couple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62279" y="3187721"/>
            <a:ext cx="6556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66" y="929836"/>
            <a:ext cx="11545199" cy="3088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66" y="4018718"/>
            <a:ext cx="11372628" cy="2238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4501430" y="4829582"/>
              <a:ext cx="1479600" cy="292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85590" y="4766222"/>
                <a:ext cx="1511280" cy="41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/>
              <p14:cNvContentPartPr/>
              <p14:nvPr/>
            </p14:nvContentPartPr>
            <p14:xfrm>
              <a:off x="5383790" y="5039102"/>
              <a:ext cx="584640" cy="32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67950" y="4975742"/>
                <a:ext cx="61632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Ink 4"/>
              <p14:cNvContentPartPr/>
              <p14:nvPr/>
            </p14:nvContentPartPr>
            <p14:xfrm>
              <a:off x="5098310" y="5083742"/>
              <a:ext cx="901800" cy="637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82470" y="5020382"/>
                <a:ext cx="93348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/>
              <p14:cNvContentPartPr/>
              <p14:nvPr/>
            </p14:nvContentPartPr>
            <p14:xfrm>
              <a:off x="4558310" y="4963142"/>
              <a:ext cx="781560" cy="954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42470" y="4899782"/>
                <a:ext cx="81324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" name="Ink 6"/>
              <p14:cNvContentPartPr/>
              <p14:nvPr/>
            </p14:nvContentPartPr>
            <p14:xfrm>
              <a:off x="5053670" y="1121222"/>
              <a:ext cx="1657800" cy="385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37830" y="1057862"/>
                <a:ext cx="168948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" name="Ink 7"/>
              <p14:cNvContentPartPr/>
              <p14:nvPr/>
            </p14:nvContentPartPr>
            <p14:xfrm>
              <a:off x="7123670" y="1044902"/>
              <a:ext cx="978480" cy="1720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107830" y="981542"/>
                <a:ext cx="101016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 9"/>
              <p14:cNvContentPartPr/>
              <p14:nvPr/>
            </p14:nvContentPartPr>
            <p14:xfrm>
              <a:off x="9117710" y="1013222"/>
              <a:ext cx="1581480" cy="2415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101870" y="949862"/>
                <a:ext cx="1613160" cy="3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Ink 10"/>
              <p14:cNvContentPartPr/>
              <p14:nvPr/>
            </p14:nvContentPartPr>
            <p14:xfrm>
              <a:off x="4869710" y="1445222"/>
              <a:ext cx="901800" cy="2160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853870" y="1381862"/>
                <a:ext cx="93348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" name="Ink 11"/>
              <p14:cNvContentPartPr/>
              <p14:nvPr/>
            </p14:nvContentPartPr>
            <p14:xfrm>
              <a:off x="8101790" y="1534142"/>
              <a:ext cx="489240" cy="3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085950" y="1470782"/>
                <a:ext cx="52092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" name="Ink 12"/>
              <p14:cNvContentPartPr/>
              <p14:nvPr/>
            </p14:nvContentPartPr>
            <p14:xfrm>
              <a:off x="8723870" y="1559342"/>
              <a:ext cx="1524600" cy="129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708030" y="1495982"/>
                <a:ext cx="155628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/>
              <p14:cNvContentPartPr/>
              <p14:nvPr/>
            </p14:nvContentPartPr>
            <p14:xfrm>
              <a:off x="5923790" y="2270702"/>
              <a:ext cx="527400" cy="1944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907950" y="2207342"/>
                <a:ext cx="55908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" name="Ink 14"/>
              <p14:cNvContentPartPr/>
              <p14:nvPr/>
            </p14:nvContentPartPr>
            <p14:xfrm>
              <a:off x="2755070" y="2607302"/>
              <a:ext cx="1181520" cy="11448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739230" y="2543942"/>
                <a:ext cx="121320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" name="Ink 15"/>
              <p14:cNvContentPartPr/>
              <p14:nvPr/>
            </p14:nvContentPartPr>
            <p14:xfrm>
              <a:off x="5606270" y="2607302"/>
              <a:ext cx="1797120" cy="15264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590430" y="2543942"/>
                <a:ext cx="18288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7" name="Ink 16"/>
              <p14:cNvContentPartPr/>
              <p14:nvPr/>
            </p14:nvContentPartPr>
            <p14:xfrm>
              <a:off x="1237310" y="4156382"/>
              <a:ext cx="3988080" cy="21636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221470" y="4093022"/>
                <a:ext cx="401976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" name="Ink 17"/>
              <p14:cNvContentPartPr/>
              <p14:nvPr/>
            </p14:nvContentPartPr>
            <p14:xfrm>
              <a:off x="1180070" y="4251782"/>
              <a:ext cx="3435840" cy="10188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164230" y="4188422"/>
                <a:ext cx="346752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9" name="Ink 18"/>
              <p14:cNvContentPartPr/>
              <p14:nvPr/>
            </p14:nvContentPartPr>
            <p14:xfrm>
              <a:off x="1186550" y="6029822"/>
              <a:ext cx="7252200" cy="5760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170710" y="5966462"/>
                <a:ext cx="728388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0" name="Ink 19"/>
              <p14:cNvContentPartPr/>
              <p14:nvPr/>
            </p14:nvContentPartPr>
            <p14:xfrm>
              <a:off x="1129310" y="5966102"/>
              <a:ext cx="7290360" cy="15912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113470" y="5902742"/>
                <a:ext cx="7322040" cy="285840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59884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44491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Couple (</a:t>
            </a:r>
            <a:r>
              <a:rPr lang="en-US" sz="48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</a:rPr>
              <a:t>Numerica</a:t>
            </a:r>
            <a:r>
              <a:rPr lang="en-US" sz="48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l)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0129" y="2828483"/>
            <a:ext cx="6556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784" y="616117"/>
            <a:ext cx="4976330" cy="282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212904" y="3474814"/>
            <a:ext cx="325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Fig. 21 </a:t>
            </a:r>
            <a:endParaRPr lang="en-IN" baseline="30000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37728" y="1281921"/>
            <a:ext cx="1023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prstClr val="black"/>
                </a:solidFill>
                <a:latin typeface="Marcellus"/>
              </a:rPr>
              <a:t>Q. 10</a:t>
            </a: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30749" y="5804255"/>
            <a:ext cx="325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Fig. 21,22 Couple </a:t>
            </a:r>
            <a:r>
              <a:rPr lang="en-US" baseline="30000" dirty="0" smtClean="0">
                <a:solidFill>
                  <a:prstClr val="black"/>
                </a:solidFill>
              </a:rPr>
              <a:t> [2]</a:t>
            </a:r>
            <a:r>
              <a:rPr lang="en-US" dirty="0" smtClean="0">
                <a:solidFill>
                  <a:prstClr val="black"/>
                </a:solidFill>
              </a:rPr>
              <a:t> </a:t>
            </a:r>
            <a:endParaRPr lang="en-IN" baseline="30000" dirty="0">
              <a:solidFill>
                <a:prstClr val="black"/>
              </a:solidFill>
            </a:endParaRPr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28" b="8712"/>
          <a:stretch/>
        </p:blipFill>
        <p:spPr bwMode="auto">
          <a:xfrm>
            <a:off x="2122714" y="3844146"/>
            <a:ext cx="9176657" cy="196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237728" y="3698329"/>
            <a:ext cx="1023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prstClr val="black"/>
                </a:solidFill>
                <a:latin typeface="Marcellus"/>
              </a:rPr>
              <a:t>Q. 11</a:t>
            </a: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337719" y="5288138"/>
            <a:ext cx="325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Fig. 22 </a:t>
            </a:r>
            <a:endParaRPr lang="en-IN" baseline="30000" dirty="0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61310" y="1281921"/>
            <a:ext cx="3242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Marcellus"/>
              </a:rPr>
              <a:t>Calculate the couple</a:t>
            </a:r>
            <a:endParaRPr lang="en-IN" b="1" dirty="0">
              <a:latin typeface="Marcellus"/>
            </a:endParaRPr>
          </a:p>
        </p:txBody>
      </p:sp>
      <p:sp>
        <p:nvSpPr>
          <p:cNvPr id="14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16814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2" t="39567" r="27887"/>
          <a:stretch/>
        </p:blipFill>
        <p:spPr bwMode="auto">
          <a:xfrm>
            <a:off x="474131" y="2006888"/>
            <a:ext cx="4097867" cy="2406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937" y="14359"/>
            <a:ext cx="11049000" cy="515408"/>
          </a:xfrm>
        </p:spPr>
        <p:txBody>
          <a:bodyPr>
            <a:normAutofit fontScale="90000"/>
          </a:bodyPr>
          <a:lstStyle/>
          <a:p>
            <a:r>
              <a:rPr lang="en-US" sz="48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Resolution of Concurrent Forces (Numerical)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69027" y="3853597"/>
            <a:ext cx="921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6930"/>
          <a:stretch/>
        </p:blipFill>
        <p:spPr bwMode="auto">
          <a:xfrm>
            <a:off x="1006075" y="555172"/>
            <a:ext cx="9979541" cy="15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1746" y="856930"/>
            <a:ext cx="1023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prstClr val="black"/>
                </a:solidFill>
                <a:latin typeface="Marcellus"/>
              </a:rPr>
              <a:t>Q. 13</a:t>
            </a: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pic>
        <p:nvPicPr>
          <p:cNvPr id="1026" name="Picture 2" descr="C:\Users\Admin\Downloads\WhatsApp Image 2024-01-17 at 2.00.47 PM.jpe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8000"/>
                    </a14:imgEffect>
                    <a14:imgEffect>
                      <a14:brightnessContrast contras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19" t="22308" r="19074" b="49615"/>
          <a:stretch/>
        </p:blipFill>
        <p:spPr bwMode="auto">
          <a:xfrm>
            <a:off x="573537" y="4107827"/>
            <a:ext cx="3539066" cy="228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\Downloads\WhatsApp Image 2024-01-17 at 2.01.30 PM.jpe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7600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19" t="45000" r="8889" b="20313"/>
          <a:stretch/>
        </p:blipFill>
        <p:spPr bwMode="auto">
          <a:xfrm>
            <a:off x="6796044" y="3080657"/>
            <a:ext cx="3862997" cy="281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Admin\Downloads\WhatsApp Image 2024-01-17 at 2.00.47 PM.jpe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8000"/>
                    </a14:imgEffect>
                    <a14:imgEffect>
                      <a14:brightnessContrast contras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19" t="50622" r="19074" b="44777"/>
          <a:stretch/>
        </p:blipFill>
        <p:spPr bwMode="auto">
          <a:xfrm>
            <a:off x="725937" y="6420149"/>
            <a:ext cx="3539066" cy="37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Admin\Downloads\WhatsApp Image 2024-01-17 at 2.01.30 PM.jpe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7600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19" t="79420" r="8889" b="15521"/>
          <a:stretch/>
        </p:blipFill>
        <p:spPr bwMode="auto">
          <a:xfrm>
            <a:off x="7481858" y="5987135"/>
            <a:ext cx="3862997" cy="41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:\Users\Admin\Downloads\WhatsApp Image 2024-01-17 at 2.01.30 PM.jpe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7600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19" t="36354" r="8889" b="55280"/>
          <a:stretch/>
        </p:blipFill>
        <p:spPr bwMode="auto">
          <a:xfrm>
            <a:off x="6948444" y="2367027"/>
            <a:ext cx="3862997" cy="67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21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Rigid Body Mechanics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 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In rigid body mechanics, bodies are assumed to be perfectly rigid, i.e. there is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no deformation of bodies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 under the action of loads to which they are subjected.</a:t>
            </a:r>
          </a:p>
          <a:p>
            <a:pPr marL="0" indent="0" algn="just">
              <a:buNone/>
            </a:pPr>
            <a:endParaRPr lang="en-US" dirty="0" smtClean="0">
              <a:solidFill>
                <a:schemeClr val="accent4">
                  <a:lumMod val="75000"/>
                </a:schemeClr>
              </a:solidFill>
              <a:latin typeface="Marcellus" panose="020E0602050203020307" pitchFamily="34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Although </a:t>
            </a:r>
            <a:r>
              <a:rPr lang="en-US" i="1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Engineering machines and structures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 do deform under the action of loads, their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deformation is so little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, that it does not affect the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conditions of equilibrium or equations 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of motion which are applied in their study.</a:t>
            </a:r>
          </a:p>
        </p:txBody>
      </p:sp>
      <p:sp>
        <p:nvSpPr>
          <p:cNvPr id="4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46215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499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8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Resolution of Concurrent Forces (Numerical)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69027" y="3483473"/>
            <a:ext cx="921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216" y="1553605"/>
            <a:ext cx="1023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prstClr val="white">
                    <a:lumMod val="50000"/>
                  </a:prstClr>
                </a:solidFill>
                <a:latin typeface="Marcellus"/>
              </a:rPr>
              <a:t>Q. 12</a:t>
            </a:r>
            <a:endParaRPr lang="en-IN" sz="2400" dirty="0">
              <a:solidFill>
                <a:prstClr val="white">
                  <a:lumMod val="50000"/>
                </a:prstClr>
              </a:solidFill>
              <a:latin typeface="Marcellu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30749" y="6043747"/>
            <a:ext cx="4530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Fig. 24 Resultant of concurrent Forces</a:t>
            </a:r>
            <a:r>
              <a:rPr lang="en-US" baseline="30000" dirty="0" smtClean="0">
                <a:solidFill>
                  <a:prstClr val="black"/>
                </a:solidFill>
              </a:rPr>
              <a:t> [2]</a:t>
            </a:r>
            <a:r>
              <a:rPr lang="en-US" dirty="0" smtClean="0">
                <a:solidFill>
                  <a:prstClr val="black"/>
                </a:solidFill>
              </a:rPr>
              <a:t> </a:t>
            </a:r>
            <a:endParaRPr lang="en-IN" baseline="30000" dirty="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66798" y="1384273"/>
            <a:ext cx="1024466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  <a:latin typeface="Marcellus"/>
                <a:cs typeface="ItalicC" panose="00000400000000000000" pitchFamily="2" charset="0"/>
              </a:rPr>
              <a:t>A car is pulled by means of two ropes as shown in Fig. 24. The tension in one rope is P = 2.6 </a:t>
            </a:r>
            <a:r>
              <a:rPr lang="en-US" sz="2800" dirty="0" err="1" smtClean="0">
                <a:solidFill>
                  <a:prstClr val="white">
                    <a:lumMod val="50000"/>
                  </a:prstClr>
                </a:solidFill>
                <a:latin typeface="Marcellus"/>
                <a:cs typeface="ItalicC" panose="00000400000000000000" pitchFamily="2" charset="0"/>
              </a:rPr>
              <a:t>kN.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  <a:latin typeface="Marcellus"/>
                <a:cs typeface="ItalicC" panose="00000400000000000000" pitchFamily="2" charset="0"/>
              </a:rPr>
              <a:t> If the resultant of two forces applied at O is directed along the x-axis of the car. Find the tension in the other rope and magnitude of the resultant. (</a:t>
            </a:r>
            <a:r>
              <a:rPr lang="en-IN" sz="2800" dirty="0">
                <a:solidFill>
                  <a:prstClr val="black"/>
                </a:solidFill>
              </a:rPr>
              <a:t>Q = 2.934 </a:t>
            </a:r>
            <a:r>
              <a:rPr lang="en-IN" sz="2800" dirty="0" err="1" smtClean="0">
                <a:solidFill>
                  <a:prstClr val="black"/>
                </a:solidFill>
              </a:rPr>
              <a:t>kN</a:t>
            </a:r>
            <a:r>
              <a:rPr lang="en-IN" sz="2800" dirty="0">
                <a:solidFill>
                  <a:prstClr val="black"/>
                </a:solidFill>
              </a:rPr>
              <a:t>, R = 4.8 </a:t>
            </a:r>
            <a:r>
              <a:rPr lang="en-IN" sz="2800" dirty="0" err="1">
                <a:solidFill>
                  <a:prstClr val="black"/>
                </a:solidFill>
              </a:rPr>
              <a:t>kN</a:t>
            </a:r>
            <a:r>
              <a:rPr lang="en-IN" sz="2800" dirty="0">
                <a:solidFill>
                  <a:prstClr val="black"/>
                </a:solidFill>
              </a:rPr>
              <a:t> ( </a:t>
            </a:r>
            <a:r>
              <a:rPr lang="en-IN" sz="2800" dirty="0" smtClean="0">
                <a:solidFill>
                  <a:prstClr val="black"/>
                </a:solidFill>
              </a:rPr>
              <a:t>)</a:t>
            </a:r>
            <a:endParaRPr lang="en-IN" sz="2800" dirty="0">
              <a:solidFill>
                <a:prstClr val="white">
                  <a:lumMod val="50000"/>
                </a:prstClr>
              </a:solidFill>
              <a:latin typeface="Marcellus"/>
              <a:cs typeface="ItalicC" panose="00000400000000000000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112" y="3597938"/>
            <a:ext cx="4618037" cy="230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2184400" y="3372143"/>
            <a:ext cx="19473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443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Resultant of Concurrent Forces Using Method of Resolution 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69027" y="3853597"/>
            <a:ext cx="921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0121" y="1587950"/>
                <a:ext cx="11812771" cy="4334261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arcellus"/>
                  </a:rPr>
                  <a:t>Following steps to adopted if more than two forces are acting at a point:</a:t>
                </a:r>
              </a:p>
              <a:p>
                <a:pPr marL="0" indent="0">
                  <a:buNone/>
                </a:pPr>
                <a:endParaRPr lang="en-US" dirty="0" smtClean="0">
                  <a:latin typeface="Marcellus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b="1" dirty="0" smtClean="0">
                    <a:latin typeface="Marcellus"/>
                  </a:rPr>
                  <a:t>Step I:</a:t>
                </a:r>
                <a:r>
                  <a:rPr lang="en-US" dirty="0" smtClean="0">
                    <a:latin typeface="Marcellus"/>
                  </a:rPr>
                  <a:t> Resolve the inclined forces if any along the horizontal X –direction and the vertical Y – direction</a:t>
                </a:r>
              </a:p>
              <a:p>
                <a:pPr marL="0" indent="0">
                  <a:buNone/>
                </a:pPr>
                <a:endParaRPr lang="en-US" dirty="0" smtClean="0">
                  <a:latin typeface="Marcellus"/>
                </a:endParaRPr>
              </a:p>
              <a:p>
                <a:pPr marL="361950" indent="-361950">
                  <a:buFont typeface="Wingdings" panose="05000000000000000000" pitchFamily="2" charset="2"/>
                  <a:buChar char="q"/>
                </a:pPr>
                <a:r>
                  <a:rPr lang="en-US" b="1" dirty="0" smtClean="0">
                    <a:latin typeface="Marcellus"/>
                  </a:rPr>
                  <a:t>Step II: </a:t>
                </a:r>
                <a:r>
                  <a:rPr lang="en-US" dirty="0" smtClean="0">
                    <a:latin typeface="Marcellus"/>
                  </a:rPr>
                  <a:t>a) Calculate the sum of resolved horizontal forces to get, </a:t>
                </a:r>
                <a:r>
                  <a:rPr lang="el-GR" dirty="0" smtClean="0"/>
                  <a:t>Σ</a:t>
                </a:r>
                <a:r>
                  <a:rPr lang="en-US" dirty="0" err="1" smtClean="0">
                    <a:latin typeface="Marcellus"/>
                  </a:rPr>
                  <a:t>F</a:t>
                </a:r>
                <a:r>
                  <a:rPr lang="en-US" baseline="-25000" dirty="0" err="1" smtClean="0">
                    <a:latin typeface="Marcellus"/>
                  </a:rPr>
                  <a:t>x</a:t>
                </a:r>
                <a:r>
                  <a:rPr lang="en-US" baseline="-25000" dirty="0" smtClean="0">
                    <a:latin typeface="Marcellus"/>
                  </a:rPr>
                  <a:t> </a:t>
                </a:r>
                <a:r>
                  <a:rPr lang="en-US" dirty="0" smtClean="0">
                    <a:latin typeface="Marcellus"/>
                  </a:rPr>
                  <a:t>(following   sign convention:  +</a:t>
                </a:r>
                <a:r>
                  <a:rPr lang="en-US" dirty="0" err="1" smtClean="0">
                    <a:latin typeface="Marcellus"/>
                  </a:rPr>
                  <a:t>Ve</a:t>
                </a:r>
                <a:r>
                  <a:rPr lang="en-US" dirty="0" smtClean="0">
                    <a:latin typeface="Marcellus"/>
                  </a:rPr>
                  <a:t> </a:t>
                </a:r>
              </a:p>
              <a:p>
                <a:pPr marL="1339850" indent="-1158875">
                  <a:buNone/>
                </a:pPr>
                <a:r>
                  <a:rPr lang="en-US" baseline="-25000" dirty="0" smtClean="0">
                    <a:latin typeface="Marcellus"/>
                  </a:rPr>
                  <a:t>                        </a:t>
                </a:r>
                <a:r>
                  <a:rPr lang="en-US" dirty="0" smtClean="0">
                    <a:latin typeface="Marcellus"/>
                  </a:rPr>
                  <a:t> b) </a:t>
                </a:r>
                <a:r>
                  <a:rPr lang="en-US" dirty="0">
                    <a:latin typeface="Marcellus"/>
                  </a:rPr>
                  <a:t>Calculate the sum of resolved horizontal forces to get, </a:t>
                </a:r>
                <a:r>
                  <a:rPr lang="el-GR" dirty="0"/>
                  <a:t>Σ</a:t>
                </a:r>
                <a:r>
                  <a:rPr lang="en-US" dirty="0" err="1" smtClean="0">
                    <a:latin typeface="Marcellus"/>
                  </a:rPr>
                  <a:t>F</a:t>
                </a:r>
                <a:r>
                  <a:rPr lang="en-US" baseline="-25000" dirty="0" err="1" smtClean="0">
                    <a:latin typeface="Marcellus"/>
                  </a:rPr>
                  <a:t>y</a:t>
                </a:r>
                <a:r>
                  <a:rPr lang="en-US" baseline="-25000" dirty="0" smtClean="0">
                    <a:latin typeface="Marcellus"/>
                  </a:rPr>
                  <a:t> </a:t>
                </a:r>
                <a:r>
                  <a:rPr lang="en-US" dirty="0">
                    <a:latin typeface="Marcellus"/>
                  </a:rPr>
                  <a:t>(following </a:t>
                </a:r>
                <a:r>
                  <a:rPr lang="en-US" dirty="0" smtClean="0">
                    <a:latin typeface="Marcellus"/>
                  </a:rPr>
                  <a:t> sign </a:t>
                </a:r>
                <a:r>
                  <a:rPr lang="en-US" dirty="0">
                    <a:latin typeface="Marcellus"/>
                  </a:rPr>
                  <a:t>convention:  +</a:t>
                </a:r>
                <a:r>
                  <a:rPr lang="en-US" dirty="0" err="1">
                    <a:latin typeface="Marcellus"/>
                  </a:rPr>
                  <a:t>Ve</a:t>
                </a:r>
                <a:r>
                  <a:rPr lang="en-US" dirty="0">
                    <a:latin typeface="Marcellus"/>
                  </a:rPr>
                  <a:t> </a:t>
                </a:r>
                <a:endParaRPr lang="en-US" dirty="0" smtClean="0">
                  <a:latin typeface="Marcellus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latin typeface="Marcellus"/>
                  </a:rPr>
                  <a:t>                c) Resultant: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</m:t>
                    </m:r>
                    <m:r>
                      <a:rPr lang="en-US" b="0" i="1" smtClean="0">
                        <a:latin typeface="Cambria Math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i="1">
                                    <a:latin typeface="Cambria Math"/>
                                    <a:ea typeface="Cambria Math"/>
                                  </a:rPr>
                                  <m:t>Σ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𝑥</m:t>
                                </m:r>
                              </m:sub>
                              <m:sup/>
                            </m:sSubSup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i="1">
                                    <a:latin typeface="Cambria Math"/>
                                    <a:ea typeface="Cambria Math"/>
                                  </a:rPr>
                                  <m:t>Σ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sub>
                              <m:sup/>
                            </m:sSubSup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dirty="0" smtClean="0">
                  <a:latin typeface="Marcellus"/>
                </a:endParaRPr>
              </a:p>
              <a:p>
                <a:pPr marL="0" indent="0">
                  <a:buNone/>
                </a:pPr>
                <a:endParaRPr lang="en-US" dirty="0" smtClean="0">
                  <a:latin typeface="Marcellus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IN" dirty="0">
                  <a:latin typeface="Marcellus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121" y="1587950"/>
                <a:ext cx="11812771" cy="4334261"/>
              </a:xfrm>
              <a:blipFill rotWithShape="1">
                <a:blip r:embed="rId2"/>
                <a:stretch>
                  <a:fillRect l="-929" t="-37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>
            <a:off x="3168502" y="3755081"/>
            <a:ext cx="60605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082902" y="4455994"/>
            <a:ext cx="10633" cy="457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58780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Resultant of Concurrent Forces Using Method of Resolution 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69027" y="3853597"/>
            <a:ext cx="921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0121" y="1875153"/>
                <a:ext cx="11812771" cy="433426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arcellus"/>
                  </a:rPr>
                  <a:t>Following steps to adopted if more than two forces are acting at a point:</a:t>
                </a:r>
              </a:p>
              <a:p>
                <a:pPr>
                  <a:buFont typeface="Wingdings" panose="05000000000000000000" pitchFamily="2" charset="2"/>
                  <a:buChar char="q"/>
                  <a:tabLst>
                    <a:tab pos="1616075" algn="l"/>
                  </a:tabLst>
                </a:pPr>
                <a:r>
                  <a:rPr lang="en-US" b="1" dirty="0" smtClean="0">
                    <a:latin typeface="Marcellus"/>
                  </a:rPr>
                  <a:t>Step III:</a:t>
                </a:r>
                <a:r>
                  <a:rPr lang="en-US" dirty="0">
                    <a:latin typeface="Marcellus"/>
                  </a:rPr>
                  <a:t> </a:t>
                </a:r>
                <a:r>
                  <a:rPr lang="en-US" dirty="0" smtClean="0">
                    <a:latin typeface="Marcellus"/>
                  </a:rPr>
                  <a:t>To determine the direction of resultant w.r.t. X – axis </a:t>
                </a:r>
                <a:r>
                  <a:rPr lang="el-GR" dirty="0" smtClean="0"/>
                  <a:t>θ</a:t>
                </a:r>
                <a:r>
                  <a:rPr lang="en-US" dirty="0" smtClean="0">
                    <a:latin typeface="Marcellus"/>
                  </a:rPr>
                  <a:t>, following steps to be followed:</a:t>
                </a:r>
              </a:p>
              <a:p>
                <a:pPr>
                  <a:buFont typeface="Wingdings" panose="05000000000000000000" pitchFamily="2" charset="2"/>
                  <a:buChar char="q"/>
                  <a:tabLst>
                    <a:tab pos="1616075" algn="l"/>
                  </a:tabLst>
                </a:pPr>
                <a:r>
                  <a:rPr lang="en-US" dirty="0" smtClean="0">
                    <a:latin typeface="Marcellus"/>
                  </a:rPr>
                  <a:t>Take +</a:t>
                </a:r>
                <a:r>
                  <a:rPr lang="en-US" dirty="0" err="1" smtClean="0">
                    <a:latin typeface="Marcellus"/>
                  </a:rPr>
                  <a:t>ve</a:t>
                </a:r>
                <a:r>
                  <a:rPr lang="en-US" dirty="0" smtClean="0">
                    <a:latin typeface="Marcellus"/>
                  </a:rPr>
                  <a:t> values of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  <a:ea typeface="Cambria Math"/>
                          </a:rPr>
                          <m:t>Σ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  <m:sup/>
                    </m:sSubSup>
                  </m:oMath>
                </a14:m>
                <a:r>
                  <a:rPr lang="en-US" dirty="0" smtClean="0">
                    <a:latin typeface="Marcellus"/>
                  </a:rPr>
                  <a:t>  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  <a:ea typeface="Cambria Math"/>
                          </a:rPr>
                          <m:t>Σ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</m:sub>
                      <m:sup/>
                    </m:sSubSup>
                  </m:oMath>
                </a14:m>
                <a:r>
                  <a:rPr lang="en-US" dirty="0" smtClean="0">
                    <a:latin typeface="Marcellus"/>
                  </a:rPr>
                  <a:t>in the following relation to obtain </a:t>
                </a:r>
                <a:r>
                  <a:rPr lang="el-GR" dirty="0" smtClean="0"/>
                  <a:t>θ</a:t>
                </a:r>
                <a:r>
                  <a:rPr lang="en-US" dirty="0" smtClean="0">
                    <a:latin typeface="Marcellus"/>
                  </a:rPr>
                  <a:t>: </a:t>
                </a:r>
              </a:p>
              <a:p>
                <a:pPr marL="0" indent="0">
                  <a:buNone/>
                  <a:tabLst>
                    <a:tab pos="1616075" algn="l"/>
                  </a:tabLs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𝑡𝑎𝑛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/>
                                <a:ea typeface="Cambria Math"/>
                              </a:rPr>
                              <m:t>Σ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𝑦</m:t>
                            </m:r>
                          </m:sub>
                          <m:sup/>
                        </m:sSubSup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/>
                                <a:ea typeface="Cambria Math"/>
                              </a:rPr>
                              <m:t>Σ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sub>
                          <m:sup/>
                        </m:sSubSup>
                      </m:den>
                    </m:f>
                  </m:oMath>
                </a14:m>
                <a:r>
                  <a:rPr lang="en-US" dirty="0" smtClean="0">
                    <a:latin typeface="Marcellus"/>
                  </a:rPr>
                  <a:t> (Angle will be less than 90</a:t>
                </a:r>
                <a:r>
                  <a:rPr lang="en-US" baseline="30000" dirty="0" smtClean="0">
                    <a:latin typeface="Marcellus"/>
                  </a:rPr>
                  <a:t>0</a:t>
                </a:r>
                <a:r>
                  <a:rPr lang="en-US" dirty="0" smtClean="0">
                    <a:latin typeface="Marcellus"/>
                  </a:rPr>
                  <a:t>).</a:t>
                </a:r>
              </a:p>
              <a:p>
                <a:pPr marL="0" indent="0">
                  <a:buNone/>
                  <a:tabLst>
                    <a:tab pos="1616075" algn="l"/>
                  </a:tabLst>
                </a:pPr>
                <a:endParaRPr lang="en-US" dirty="0" smtClean="0">
                  <a:latin typeface="Marcellus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Marcellus"/>
                  </a:rPr>
                  <a:t> </a:t>
                </a:r>
                <a:r>
                  <a:rPr lang="en-US" dirty="0" smtClean="0">
                    <a:latin typeface="Marcellus"/>
                  </a:rPr>
                  <a:t>                    </a:t>
                </a:r>
              </a:p>
              <a:p>
                <a:pPr marL="361950" indent="-361950">
                  <a:buFont typeface="Wingdings" panose="05000000000000000000" pitchFamily="2" charset="2"/>
                  <a:buChar char="q"/>
                </a:pPr>
                <a:endParaRPr lang="en-US" dirty="0" smtClean="0">
                  <a:latin typeface="Marcellus"/>
                </a:endParaRPr>
              </a:p>
              <a:p>
                <a:pPr marL="0" indent="0">
                  <a:buNone/>
                </a:pPr>
                <a:endParaRPr lang="en-US" dirty="0" smtClean="0">
                  <a:latin typeface="Marcellus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IN" dirty="0">
                  <a:latin typeface="Marcellus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121" y="1875153"/>
                <a:ext cx="11812771" cy="4334261"/>
              </a:xfrm>
              <a:blipFill rotWithShape="1">
                <a:blip r:embed="rId2"/>
                <a:stretch>
                  <a:fillRect l="-1084" t="-23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88963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807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8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Resultant of Concurrent Forces Using Method of Resolution 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58897" y="3853597"/>
            <a:ext cx="921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59991" y="1875153"/>
                <a:ext cx="11812771" cy="433426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arcellus"/>
                  </a:rPr>
                  <a:t>Following steps to adopted if more than two forces are acting at a point:</a:t>
                </a:r>
              </a:p>
              <a:p>
                <a:pPr>
                  <a:buFont typeface="Wingdings" panose="05000000000000000000" pitchFamily="2" charset="2"/>
                  <a:buChar char="q"/>
                  <a:tabLst>
                    <a:tab pos="1616075" algn="l"/>
                  </a:tabLst>
                </a:pPr>
                <a:r>
                  <a:rPr lang="en-US" b="1" dirty="0">
                    <a:latin typeface="Marcellus"/>
                  </a:rPr>
                  <a:t>Step IV: </a:t>
                </a:r>
                <a:r>
                  <a:rPr lang="en-US" dirty="0">
                    <a:latin typeface="Marcellus"/>
                  </a:rPr>
                  <a:t>Based on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signs</m:t>
                    </m:r>
                    <m:r>
                      <a:rPr lang="en-US">
                        <a:latin typeface="Cambria Math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  <a:ea typeface="Cambria Math"/>
                          </a:rPr>
                          <m:t>Σ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  <m:sup/>
                    </m:sSubSup>
                  </m:oMath>
                </a14:m>
                <a:r>
                  <a:rPr lang="en-US" dirty="0">
                    <a:latin typeface="Marcellus"/>
                  </a:rPr>
                  <a:t>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  <a:ea typeface="Cambria Math"/>
                          </a:rPr>
                          <m:t>Σ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𝑦</m:t>
                        </m:r>
                      </m:sub>
                      <m:sup/>
                    </m:sSubSup>
                  </m:oMath>
                </a14:m>
                <a:r>
                  <a:rPr lang="en-US" dirty="0">
                    <a:latin typeface="Marcellus"/>
                  </a:rPr>
                  <a:t> decide the quadrant of the resultant</a:t>
                </a:r>
                <a:r>
                  <a:rPr lang="en-US" dirty="0" smtClean="0">
                    <a:latin typeface="Marcellus"/>
                  </a:rPr>
                  <a:t>.</a:t>
                </a:r>
              </a:p>
              <a:p>
                <a:pPr>
                  <a:buFont typeface="Wingdings" panose="05000000000000000000" pitchFamily="2" charset="2"/>
                  <a:buChar char="q"/>
                  <a:tabLst>
                    <a:tab pos="1616075" algn="l"/>
                  </a:tabLst>
                </a:pPr>
                <a:endParaRPr lang="en-US" dirty="0">
                  <a:latin typeface="Marcellus"/>
                </a:endParaRPr>
              </a:p>
              <a:p>
                <a:pPr>
                  <a:buFont typeface="Wingdings" panose="05000000000000000000" pitchFamily="2" charset="2"/>
                  <a:buChar char="q"/>
                  <a:tabLst>
                    <a:tab pos="1616075" algn="l"/>
                  </a:tabLst>
                </a:pPr>
                <a:endParaRPr lang="en-US" dirty="0" smtClean="0">
                  <a:latin typeface="Marcellus"/>
                </a:endParaRPr>
              </a:p>
              <a:p>
                <a:pPr>
                  <a:buFont typeface="Wingdings" panose="05000000000000000000" pitchFamily="2" charset="2"/>
                  <a:buChar char="q"/>
                  <a:tabLst>
                    <a:tab pos="1616075" algn="l"/>
                  </a:tabLst>
                </a:pPr>
                <a:endParaRPr lang="en-US" dirty="0" smtClean="0">
                  <a:latin typeface="Marcellus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Marcellus"/>
                  </a:rPr>
                  <a:t> </a:t>
                </a:r>
                <a:r>
                  <a:rPr lang="en-US" dirty="0" smtClean="0">
                    <a:latin typeface="Marcellus"/>
                  </a:rPr>
                  <a:t>                    </a:t>
                </a:r>
              </a:p>
              <a:p>
                <a:pPr marL="361950" indent="-361950">
                  <a:buFont typeface="Wingdings" panose="05000000000000000000" pitchFamily="2" charset="2"/>
                  <a:buChar char="q"/>
                </a:pPr>
                <a:endParaRPr lang="en-US" dirty="0" smtClean="0">
                  <a:latin typeface="Marcellus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b="1" dirty="0" smtClean="0">
                    <a:latin typeface="Marcellus"/>
                  </a:rPr>
                  <a:t>Step V:</a:t>
                </a:r>
                <a:r>
                  <a:rPr lang="en-US" dirty="0" smtClean="0">
                    <a:latin typeface="Marcellus"/>
                  </a:rPr>
                  <a:t> Draw the diagram showing the direction of the resultant.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IN" dirty="0">
                  <a:latin typeface="Marcellus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9991" y="1875153"/>
                <a:ext cx="11812771" cy="4334261"/>
              </a:xfrm>
              <a:blipFill rotWithShape="1">
                <a:blip r:embed="rId2"/>
                <a:stretch>
                  <a:fillRect l="-1032" t="-32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9686979"/>
                  </p:ext>
                </p:extLst>
              </p:nvPr>
            </p:nvGraphicFramePr>
            <p:xfrm>
              <a:off x="2458075" y="3037564"/>
              <a:ext cx="8128000" cy="2401572"/>
            </p:xfrm>
            <a:graphic>
              <a:graphicData uri="http://schemas.openxmlformats.org/drawingml/2006/table">
                <a:tbl>
                  <a:tblPr firstRow="1" bandRow="1">
                    <a:tableStyleId>{16D9F66E-5EB9-4882-86FB-DCBF35E3C3E4}</a:tableStyleId>
                  </a:tblPr>
                  <a:tblGrid>
                    <a:gridCol w="4064000"/>
                    <a:gridCol w="40640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 smtClean="0">
                              <a:latin typeface="Marcellus"/>
                            </a:rPr>
                            <a:t>Condition</a:t>
                          </a:r>
                          <a:endParaRPr lang="en-IN" sz="2400" dirty="0">
                            <a:latin typeface="Marcellu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>
                              <a:latin typeface="Marcellus"/>
                            </a:rPr>
                            <a:t>Position of Resultant</a:t>
                          </a:r>
                          <a:endParaRPr lang="en-IN" sz="2400" dirty="0">
                            <a:latin typeface="Marcellus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/>
                                      <a:ea typeface="Cambria Math"/>
                                    </a:rPr>
                                    <m:t>Σ</m:t>
                                  </m:r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  <m:sup/>
                              </m:sSubSup>
                            </m:oMath>
                          </a14:m>
                          <a:r>
                            <a:rPr lang="en-US" sz="2400" dirty="0" smtClean="0">
                              <a:latin typeface="Marcellus"/>
                            </a:rPr>
                            <a:t> +</a:t>
                          </a:r>
                          <a:r>
                            <a:rPr lang="en-US" sz="2400" baseline="0" dirty="0" smtClean="0">
                              <a:latin typeface="Marcellus"/>
                            </a:rPr>
                            <a:t> </a:t>
                          </a:r>
                          <a:r>
                            <a:rPr lang="en-US" sz="2400" baseline="0" dirty="0" err="1" smtClean="0">
                              <a:latin typeface="Marcellus"/>
                            </a:rPr>
                            <a:t>Ve</a:t>
                          </a:r>
                          <a:r>
                            <a:rPr lang="en-US" sz="2400" baseline="0" dirty="0" smtClean="0">
                              <a:latin typeface="Marcellus"/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/>
                                      <a:ea typeface="Cambria Math"/>
                                    </a:rPr>
                                    <m:t>Σ</m:t>
                                  </m:r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sub>
                                <m:sup/>
                              </m:sSubSup>
                            </m:oMath>
                          </a14:m>
                          <a:r>
                            <a:rPr lang="en-US" sz="2400" dirty="0" smtClean="0">
                              <a:latin typeface="Marcellus"/>
                            </a:rPr>
                            <a:t> +</a:t>
                          </a:r>
                          <a:r>
                            <a:rPr lang="en-US" sz="2400" baseline="0" dirty="0" smtClean="0">
                              <a:latin typeface="Marcellus"/>
                            </a:rPr>
                            <a:t> </a:t>
                          </a:r>
                          <a:r>
                            <a:rPr lang="en-US" sz="2400" dirty="0" smtClean="0">
                              <a:latin typeface="Marcellus"/>
                            </a:rPr>
                            <a:t>Ve</a:t>
                          </a:r>
                          <a:r>
                            <a:rPr lang="en-US" sz="2400" baseline="0" dirty="0" smtClean="0">
                              <a:latin typeface="Marcellus"/>
                            </a:rPr>
                            <a:t> </a:t>
                          </a:r>
                          <a:endParaRPr lang="en-IN" sz="2400" dirty="0">
                            <a:latin typeface="Marcellu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>
                              <a:latin typeface="Marcellus"/>
                            </a:rPr>
                            <a:t>1</a:t>
                          </a:r>
                          <a:r>
                            <a:rPr lang="en-US" sz="2400" baseline="30000" dirty="0" smtClean="0">
                              <a:latin typeface="Marcellus"/>
                            </a:rPr>
                            <a:t>st</a:t>
                          </a:r>
                          <a:r>
                            <a:rPr lang="en-US" sz="2400" dirty="0" smtClean="0">
                              <a:latin typeface="Marcellus"/>
                            </a:rPr>
                            <a:t> Quadrant</a:t>
                          </a:r>
                          <a:endParaRPr lang="en-IN" sz="2400" dirty="0">
                            <a:latin typeface="Marcellus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2400" i="1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/>
                                      <a:ea typeface="Cambria Math"/>
                                    </a:rPr>
                                    <m:t>Σ</m:t>
                                  </m:r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  <m:sup/>
                              </m:sSubSup>
                            </m:oMath>
                          </a14:m>
                          <a:r>
                            <a:rPr lang="en-US" sz="2400" dirty="0" smtClean="0">
                              <a:latin typeface="Marcellus"/>
                            </a:rPr>
                            <a:t> -</a:t>
                          </a:r>
                          <a:r>
                            <a:rPr lang="en-US" sz="2400" baseline="0" dirty="0" smtClean="0">
                              <a:latin typeface="Marcellus"/>
                            </a:rPr>
                            <a:t> </a:t>
                          </a:r>
                          <a:r>
                            <a:rPr lang="en-US" sz="2400" baseline="0" dirty="0" err="1" smtClean="0">
                              <a:latin typeface="Marcellus"/>
                            </a:rPr>
                            <a:t>Ve</a:t>
                          </a:r>
                          <a:r>
                            <a:rPr lang="en-US" sz="2400" baseline="0" dirty="0" smtClean="0">
                              <a:latin typeface="Marcellus"/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/>
                                      <a:ea typeface="Cambria Math"/>
                                    </a:rPr>
                                    <m:t>Σ</m:t>
                                  </m:r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sub>
                                <m:sup/>
                              </m:sSubSup>
                            </m:oMath>
                          </a14:m>
                          <a:r>
                            <a:rPr lang="en-US" sz="2400" dirty="0" smtClean="0">
                              <a:latin typeface="Marcellus"/>
                            </a:rPr>
                            <a:t> +</a:t>
                          </a:r>
                          <a:r>
                            <a:rPr lang="en-US" sz="2400" baseline="0" dirty="0" smtClean="0">
                              <a:latin typeface="Marcellus"/>
                            </a:rPr>
                            <a:t> </a:t>
                          </a:r>
                          <a:r>
                            <a:rPr lang="en-US" sz="2400" dirty="0" smtClean="0">
                              <a:latin typeface="Marcellus"/>
                            </a:rPr>
                            <a:t>Ve</a:t>
                          </a:r>
                          <a:r>
                            <a:rPr lang="en-US" sz="2400" baseline="0" dirty="0" smtClean="0">
                              <a:latin typeface="Marcellus"/>
                            </a:rPr>
                            <a:t> </a:t>
                          </a:r>
                          <a:endParaRPr lang="en-IN" sz="2400" dirty="0">
                            <a:latin typeface="Marcellu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>
                              <a:latin typeface="Marcellus"/>
                            </a:rPr>
                            <a:t>2</a:t>
                          </a:r>
                          <a:r>
                            <a:rPr lang="en-US" sz="2400" baseline="30000" dirty="0" smtClean="0">
                              <a:latin typeface="Marcellus"/>
                            </a:rPr>
                            <a:t>nd</a:t>
                          </a:r>
                          <a:r>
                            <a:rPr lang="en-US" sz="2400" dirty="0" smtClean="0">
                              <a:latin typeface="Marcellus"/>
                            </a:rPr>
                            <a:t> Quadrant</a:t>
                          </a:r>
                          <a:endParaRPr lang="en-IN" sz="2400" dirty="0">
                            <a:latin typeface="Marcellus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2400" i="1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/>
                                      <a:ea typeface="Cambria Math"/>
                                    </a:rPr>
                                    <m:t>Σ</m:t>
                                  </m:r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  <m:sup/>
                              </m:sSubSup>
                            </m:oMath>
                          </a14:m>
                          <a:r>
                            <a:rPr lang="en-US" sz="2400" dirty="0" smtClean="0">
                              <a:latin typeface="Marcellus"/>
                            </a:rPr>
                            <a:t> -</a:t>
                          </a:r>
                          <a:r>
                            <a:rPr lang="en-US" sz="2400" baseline="0" dirty="0" smtClean="0">
                              <a:latin typeface="Marcellus"/>
                            </a:rPr>
                            <a:t> </a:t>
                          </a:r>
                          <a:r>
                            <a:rPr lang="en-US" sz="2400" baseline="0" dirty="0" err="1" smtClean="0">
                              <a:latin typeface="Marcellus"/>
                            </a:rPr>
                            <a:t>Ve</a:t>
                          </a:r>
                          <a:r>
                            <a:rPr lang="en-US" sz="2400" baseline="0" dirty="0" smtClean="0">
                              <a:latin typeface="Marcellus"/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/>
                                      <a:ea typeface="Cambria Math"/>
                                    </a:rPr>
                                    <m:t>Σ</m:t>
                                  </m:r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sub>
                                <m:sup/>
                              </m:sSubSup>
                            </m:oMath>
                          </a14:m>
                          <a:r>
                            <a:rPr lang="en-US" sz="2400" dirty="0" smtClean="0">
                              <a:latin typeface="Marcellus"/>
                            </a:rPr>
                            <a:t> -</a:t>
                          </a:r>
                          <a:r>
                            <a:rPr lang="en-US" sz="2400" baseline="0" dirty="0" smtClean="0">
                              <a:latin typeface="Marcellus"/>
                            </a:rPr>
                            <a:t> </a:t>
                          </a:r>
                          <a:r>
                            <a:rPr lang="en-US" sz="2400" dirty="0" smtClean="0">
                              <a:latin typeface="Marcellus"/>
                            </a:rPr>
                            <a:t>Ve</a:t>
                          </a:r>
                          <a:r>
                            <a:rPr lang="en-US" sz="2400" baseline="0" dirty="0" smtClean="0">
                              <a:latin typeface="Marcellus"/>
                            </a:rPr>
                            <a:t> </a:t>
                          </a:r>
                          <a:endParaRPr lang="en-IN" sz="2400" dirty="0">
                            <a:latin typeface="Marcellu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>
                              <a:latin typeface="Marcellus"/>
                            </a:rPr>
                            <a:t>3</a:t>
                          </a:r>
                          <a:r>
                            <a:rPr lang="en-US" sz="2400" baseline="30000" dirty="0" smtClean="0">
                              <a:latin typeface="Marcellus"/>
                            </a:rPr>
                            <a:t>rd</a:t>
                          </a:r>
                          <a:r>
                            <a:rPr lang="en-US" sz="2400" dirty="0" smtClean="0">
                              <a:latin typeface="Marcellus"/>
                            </a:rPr>
                            <a:t> Quadrant</a:t>
                          </a:r>
                          <a:endParaRPr lang="en-IN" sz="2400" dirty="0">
                            <a:latin typeface="Marcellus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2400" i="1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/>
                                      <a:ea typeface="Cambria Math"/>
                                    </a:rPr>
                                    <m:t>Σ</m:t>
                                  </m:r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  <m:sup/>
                              </m:sSubSup>
                            </m:oMath>
                          </a14:m>
                          <a:r>
                            <a:rPr lang="en-US" sz="2400" dirty="0" smtClean="0">
                              <a:latin typeface="Marcellus"/>
                            </a:rPr>
                            <a:t> +</a:t>
                          </a:r>
                          <a:r>
                            <a:rPr lang="en-US" sz="2400" baseline="0" dirty="0" smtClean="0">
                              <a:latin typeface="Marcellus"/>
                            </a:rPr>
                            <a:t> </a:t>
                          </a:r>
                          <a:r>
                            <a:rPr lang="en-US" sz="2400" baseline="0" dirty="0" err="1" smtClean="0">
                              <a:latin typeface="Marcellus"/>
                            </a:rPr>
                            <a:t>Ve</a:t>
                          </a:r>
                          <a:r>
                            <a:rPr lang="en-US" sz="2400" baseline="0" dirty="0" smtClean="0">
                              <a:latin typeface="Marcellus"/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/>
                                      <a:ea typeface="Cambria Math"/>
                                    </a:rPr>
                                    <m:t>Σ</m:t>
                                  </m:r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sub>
                                <m:sup/>
                              </m:sSubSup>
                            </m:oMath>
                          </a14:m>
                          <a:r>
                            <a:rPr lang="en-US" sz="2400" dirty="0" smtClean="0">
                              <a:latin typeface="Marcellus"/>
                            </a:rPr>
                            <a:t> -</a:t>
                          </a:r>
                          <a:r>
                            <a:rPr lang="en-US" sz="2400" baseline="0" dirty="0" smtClean="0">
                              <a:latin typeface="Marcellus"/>
                            </a:rPr>
                            <a:t> </a:t>
                          </a:r>
                          <a:r>
                            <a:rPr lang="en-US" sz="2400" dirty="0" smtClean="0">
                              <a:latin typeface="Marcellus"/>
                            </a:rPr>
                            <a:t>Ve</a:t>
                          </a:r>
                          <a:r>
                            <a:rPr lang="en-US" sz="2400" baseline="0" dirty="0" smtClean="0">
                              <a:latin typeface="Marcellus"/>
                            </a:rPr>
                            <a:t> </a:t>
                          </a:r>
                          <a:endParaRPr lang="en-IN" sz="2400" dirty="0">
                            <a:latin typeface="Marcellu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>
                              <a:latin typeface="Marcellus"/>
                            </a:rPr>
                            <a:t>4</a:t>
                          </a:r>
                          <a:r>
                            <a:rPr lang="en-US" sz="2400" baseline="30000" dirty="0" smtClean="0">
                              <a:latin typeface="Marcellus"/>
                            </a:rPr>
                            <a:t>th</a:t>
                          </a:r>
                          <a:r>
                            <a:rPr lang="en-US" sz="2400" dirty="0" smtClean="0">
                              <a:latin typeface="Marcellus"/>
                            </a:rPr>
                            <a:t> Quadrant</a:t>
                          </a:r>
                          <a:endParaRPr lang="en-IN" sz="2400" dirty="0">
                            <a:latin typeface="Marcellus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9686979"/>
                  </p:ext>
                </p:extLst>
              </p:nvPr>
            </p:nvGraphicFramePr>
            <p:xfrm>
              <a:off x="2458075" y="3037564"/>
              <a:ext cx="8128000" cy="2401572"/>
            </p:xfrm>
            <a:graphic>
              <a:graphicData uri="http://schemas.openxmlformats.org/drawingml/2006/table">
                <a:tbl>
                  <a:tblPr firstRow="1" bandRow="1">
                    <a:tableStyleId>{16D9F66E-5EB9-4882-86FB-DCBF35E3C3E4}</a:tableStyleId>
                  </a:tblPr>
                  <a:tblGrid>
                    <a:gridCol w="4064000"/>
                    <a:gridCol w="4064000"/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 smtClean="0">
                              <a:latin typeface="Marcellus"/>
                            </a:rPr>
                            <a:t>Condition</a:t>
                          </a:r>
                          <a:endParaRPr lang="en-IN" sz="2400" dirty="0">
                            <a:latin typeface="Marcellu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>
                              <a:latin typeface="Marcellus"/>
                            </a:rPr>
                            <a:t>Position of Resultant</a:t>
                          </a:r>
                          <a:endParaRPr lang="en-IN" sz="2400" dirty="0">
                            <a:latin typeface="Marcellus"/>
                          </a:endParaRPr>
                        </a:p>
                      </a:txBody>
                      <a:tcPr/>
                    </a:tc>
                  </a:tr>
                  <a:tr h="4860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t="-102500" r="-100000" b="-32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>
                              <a:latin typeface="Marcellus"/>
                            </a:rPr>
                            <a:t>1</a:t>
                          </a:r>
                          <a:r>
                            <a:rPr lang="en-US" sz="2400" baseline="30000" dirty="0" smtClean="0">
                              <a:latin typeface="Marcellus"/>
                            </a:rPr>
                            <a:t>st</a:t>
                          </a:r>
                          <a:r>
                            <a:rPr lang="en-US" sz="2400" dirty="0" smtClean="0">
                              <a:latin typeface="Marcellus"/>
                            </a:rPr>
                            <a:t> Quadrant</a:t>
                          </a:r>
                          <a:endParaRPr lang="en-IN" sz="2400" dirty="0">
                            <a:latin typeface="Marcellus"/>
                          </a:endParaRPr>
                        </a:p>
                      </a:txBody>
                      <a:tcPr/>
                    </a:tc>
                  </a:tr>
                  <a:tr h="4860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t="-202500" r="-100000" b="-22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>
                              <a:latin typeface="Marcellus"/>
                            </a:rPr>
                            <a:t>2</a:t>
                          </a:r>
                          <a:r>
                            <a:rPr lang="en-US" sz="2400" baseline="30000" dirty="0" smtClean="0">
                              <a:latin typeface="Marcellus"/>
                            </a:rPr>
                            <a:t>nd</a:t>
                          </a:r>
                          <a:r>
                            <a:rPr lang="en-US" sz="2400" dirty="0" smtClean="0">
                              <a:latin typeface="Marcellus"/>
                            </a:rPr>
                            <a:t> Quadrant</a:t>
                          </a:r>
                          <a:endParaRPr lang="en-IN" sz="2400" dirty="0">
                            <a:latin typeface="Marcellus"/>
                          </a:endParaRPr>
                        </a:p>
                      </a:txBody>
                      <a:tcPr/>
                    </a:tc>
                  </a:tr>
                  <a:tr h="4860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t="-306329" r="-100000" b="-1265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>
                              <a:latin typeface="Marcellus"/>
                            </a:rPr>
                            <a:t>3</a:t>
                          </a:r>
                          <a:r>
                            <a:rPr lang="en-US" sz="2400" baseline="30000" dirty="0" smtClean="0">
                              <a:latin typeface="Marcellus"/>
                            </a:rPr>
                            <a:t>rd</a:t>
                          </a:r>
                          <a:r>
                            <a:rPr lang="en-US" sz="2400" dirty="0" smtClean="0">
                              <a:latin typeface="Marcellus"/>
                            </a:rPr>
                            <a:t> Quadrant</a:t>
                          </a:r>
                          <a:endParaRPr lang="en-IN" sz="2400" dirty="0">
                            <a:latin typeface="Marcellus"/>
                          </a:endParaRPr>
                        </a:p>
                      </a:txBody>
                      <a:tcPr/>
                    </a:tc>
                  </a:tr>
                  <a:tr h="4860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t="-401250" r="-100000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>
                              <a:latin typeface="Marcellus"/>
                            </a:rPr>
                            <a:t>4</a:t>
                          </a:r>
                          <a:r>
                            <a:rPr lang="en-US" sz="2400" baseline="30000" dirty="0" smtClean="0">
                              <a:latin typeface="Marcellus"/>
                            </a:rPr>
                            <a:t>th</a:t>
                          </a:r>
                          <a:r>
                            <a:rPr lang="en-US" sz="2400" dirty="0" smtClean="0">
                              <a:latin typeface="Marcellus"/>
                            </a:rPr>
                            <a:t> Quadrant</a:t>
                          </a:r>
                          <a:endParaRPr lang="en-IN" sz="2400" dirty="0">
                            <a:latin typeface="Marcellus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416229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88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8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Resolution of Concurrent Forces (</a:t>
            </a:r>
            <a:r>
              <a:rPr lang="en-US" sz="48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</a:rPr>
              <a:t>Numerica</a:t>
            </a:r>
            <a:r>
              <a:rPr lang="en-US" sz="48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l)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69027" y="3494359"/>
            <a:ext cx="921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4146" y="1632225"/>
            <a:ext cx="1023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prstClr val="black"/>
                </a:solidFill>
                <a:latin typeface="Marcellus"/>
              </a:rPr>
              <a:t>Q. 14</a:t>
            </a: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848" y="1632224"/>
            <a:ext cx="5813899" cy="212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545" y="1251221"/>
            <a:ext cx="4562475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730749" y="6054633"/>
            <a:ext cx="4530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Fig. 26 Resultant of concurrent Forces</a:t>
            </a:r>
            <a:r>
              <a:rPr lang="en-US" baseline="30000" dirty="0" smtClean="0">
                <a:solidFill>
                  <a:prstClr val="black"/>
                </a:solidFill>
              </a:rPr>
              <a:t> [2]</a:t>
            </a:r>
            <a:r>
              <a:rPr lang="en-US" dirty="0" smtClean="0">
                <a:solidFill>
                  <a:prstClr val="black"/>
                </a:solidFill>
              </a:rPr>
              <a:t> </a:t>
            </a:r>
            <a:endParaRPr lang="en-IN" baseline="30000" dirty="0">
              <a:solidFill>
                <a:prstClr val="black"/>
              </a:solidFill>
            </a:endParaRPr>
          </a:p>
        </p:txBody>
      </p:sp>
      <p:sp>
        <p:nvSpPr>
          <p:cNvPr id="8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59147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68289"/>
            <a:ext cx="10783186" cy="1325563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Resolution of Concurrent Forces 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(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</a:rPr>
              <a:t>Numerica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l)</a:t>
            </a:r>
            <a:endParaRPr lang="en-IN" sz="24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69027" y="3320183"/>
            <a:ext cx="921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37889" y="5947205"/>
            <a:ext cx="188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Fig. 26</a:t>
            </a:r>
            <a:endParaRPr lang="en-IN" baseline="30000" dirty="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34528" y="1112613"/>
            <a:ext cx="534933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dirty="0" smtClean="0">
                <a:solidFill>
                  <a:prstClr val="black"/>
                </a:solidFill>
                <a:latin typeface="Marcellus"/>
              </a:rPr>
              <a:t>Q.15.</a:t>
            </a:r>
            <a:r>
              <a:rPr lang="en-US" sz="2800" dirty="0" smtClean="0">
                <a:solidFill>
                  <a:prstClr val="black"/>
                </a:solidFill>
                <a:latin typeface="Marcellus"/>
              </a:rPr>
              <a:t> Forces </a:t>
            </a:r>
            <a:r>
              <a:rPr lang="en-US" sz="2800" dirty="0">
                <a:solidFill>
                  <a:prstClr val="black"/>
                </a:solidFill>
                <a:latin typeface="Marcellus"/>
              </a:rPr>
              <a:t>7 </a:t>
            </a:r>
            <a:r>
              <a:rPr lang="en-US" sz="2800" dirty="0" err="1">
                <a:solidFill>
                  <a:prstClr val="black"/>
                </a:solidFill>
                <a:latin typeface="Marcellus"/>
              </a:rPr>
              <a:t>kN</a:t>
            </a:r>
            <a:r>
              <a:rPr lang="en-US" sz="2800" dirty="0">
                <a:solidFill>
                  <a:prstClr val="black"/>
                </a:solidFill>
                <a:latin typeface="Marcellus"/>
              </a:rPr>
              <a:t>, 10 </a:t>
            </a:r>
            <a:r>
              <a:rPr lang="en-US" sz="2800" dirty="0" err="1">
                <a:solidFill>
                  <a:prstClr val="black"/>
                </a:solidFill>
                <a:latin typeface="Marcellus"/>
              </a:rPr>
              <a:t>kN</a:t>
            </a:r>
            <a:r>
              <a:rPr lang="en-US" sz="2800" dirty="0">
                <a:solidFill>
                  <a:prstClr val="black"/>
                </a:solidFill>
                <a:latin typeface="Marcellus"/>
              </a:rPr>
              <a:t>, 10 </a:t>
            </a:r>
            <a:r>
              <a:rPr lang="en-US" sz="2800" dirty="0" err="1">
                <a:solidFill>
                  <a:prstClr val="black"/>
                </a:solidFill>
                <a:latin typeface="Marcellus"/>
              </a:rPr>
              <a:t>kN</a:t>
            </a:r>
            <a:r>
              <a:rPr lang="en-US" sz="2800" dirty="0">
                <a:solidFill>
                  <a:prstClr val="black"/>
                </a:solidFill>
                <a:latin typeface="Marcellus"/>
              </a:rPr>
              <a:t> and 3 </a:t>
            </a:r>
            <a:r>
              <a:rPr lang="en-US" sz="2800" dirty="0" err="1">
                <a:solidFill>
                  <a:prstClr val="black"/>
                </a:solidFill>
                <a:latin typeface="Marcellus"/>
              </a:rPr>
              <a:t>kN</a:t>
            </a:r>
            <a:r>
              <a:rPr lang="en-US" sz="2800" dirty="0">
                <a:solidFill>
                  <a:prstClr val="black"/>
                </a:solidFill>
                <a:latin typeface="Marcellus"/>
              </a:rPr>
              <a:t>, respectively act at one of the angular point of regular pentagon toward the other four points taken in order. Find their resultant completely</a:t>
            </a:r>
            <a:r>
              <a:rPr lang="en-US" sz="2800" dirty="0" smtClean="0">
                <a:solidFill>
                  <a:prstClr val="black"/>
                </a:solidFill>
                <a:latin typeface="Marcellus"/>
              </a:rPr>
              <a:t>.</a:t>
            </a:r>
          </a:p>
          <a:p>
            <a:pPr algn="just"/>
            <a:r>
              <a:rPr lang="en-US" sz="2800" dirty="0" smtClean="0">
                <a:solidFill>
                  <a:prstClr val="black"/>
                </a:solidFill>
                <a:latin typeface="Marcellus"/>
              </a:rPr>
              <a:t> (</a:t>
            </a:r>
            <a:r>
              <a:rPr lang="en-IN" sz="2800" dirty="0">
                <a:solidFill>
                  <a:prstClr val="black"/>
                </a:solidFill>
              </a:rPr>
              <a:t>R = 25.10 </a:t>
            </a:r>
            <a:r>
              <a:rPr lang="en-IN" sz="2800" dirty="0" err="1" smtClean="0">
                <a:solidFill>
                  <a:prstClr val="black"/>
                </a:solidFill>
              </a:rPr>
              <a:t>kN</a:t>
            </a:r>
            <a:r>
              <a:rPr lang="en-IN" sz="2800" dirty="0">
                <a:solidFill>
                  <a:prstClr val="black"/>
                </a:solidFill>
              </a:rPr>
              <a:t>, </a:t>
            </a:r>
            <a:r>
              <a:rPr lang="el-GR" sz="2800" dirty="0" smtClean="0">
                <a:solidFill>
                  <a:prstClr val="black"/>
                </a:solidFill>
                <a:latin typeface="Times New Roman"/>
                <a:cs typeface="Times New Roman"/>
              </a:rPr>
              <a:t>θ</a:t>
            </a:r>
            <a:r>
              <a:rPr lang="en-IN" sz="2800" dirty="0" smtClean="0">
                <a:solidFill>
                  <a:prstClr val="black"/>
                </a:solidFill>
              </a:rPr>
              <a:t> = 45.69</a:t>
            </a:r>
            <a:r>
              <a:rPr lang="en-IN" sz="2800" baseline="30000" dirty="0" smtClean="0">
                <a:solidFill>
                  <a:prstClr val="black"/>
                </a:solidFill>
              </a:rPr>
              <a:t>0</a:t>
            </a:r>
            <a:r>
              <a:rPr lang="en-IN" sz="2800" dirty="0" smtClean="0">
                <a:solidFill>
                  <a:prstClr val="black"/>
                </a:solidFill>
              </a:rPr>
              <a:t>)</a:t>
            </a:r>
            <a:endParaRPr lang="en-IN" sz="2800" baseline="30000" dirty="0">
              <a:solidFill>
                <a:prstClr val="black"/>
              </a:solidFill>
              <a:latin typeface="Marcellu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867" y="1112613"/>
            <a:ext cx="5279127" cy="4470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883149" y="6032857"/>
            <a:ext cx="4530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Fig. 27 Resultant of concurrent Forces</a:t>
            </a:r>
            <a:r>
              <a:rPr lang="en-US" baseline="30000" dirty="0" smtClean="0">
                <a:solidFill>
                  <a:prstClr val="black"/>
                </a:solidFill>
              </a:rPr>
              <a:t> [2]</a:t>
            </a:r>
            <a:r>
              <a:rPr lang="en-US" dirty="0" smtClean="0">
                <a:solidFill>
                  <a:prstClr val="black"/>
                </a:solidFill>
              </a:rPr>
              <a:t> </a:t>
            </a:r>
            <a:endParaRPr lang="en-IN" baseline="30000" dirty="0">
              <a:solidFill>
                <a:prstClr val="black"/>
              </a:solidFill>
            </a:endParaRPr>
          </a:p>
        </p:txBody>
      </p:sp>
      <p:sp>
        <p:nvSpPr>
          <p:cNvPr id="8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414585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Resolution of Concurrent Forces (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</a:rPr>
              <a:t>Numerica</a:t>
            </a:r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l)</a:t>
            </a:r>
            <a:endParaRPr lang="en-IN" sz="36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69027" y="3853597"/>
            <a:ext cx="921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4146" y="1554238"/>
            <a:ext cx="1023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prstClr val="black"/>
                </a:solidFill>
                <a:latin typeface="Marcellus"/>
              </a:rPr>
              <a:t>Q. 16</a:t>
            </a: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2"/>
          <a:stretch/>
        </p:blipFill>
        <p:spPr bwMode="auto">
          <a:xfrm>
            <a:off x="1131403" y="1491731"/>
            <a:ext cx="10454736" cy="3994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Long Answer Type Question: Give an account of 'direction' as a major  component of a map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363" y="2154505"/>
            <a:ext cx="4512570" cy="409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771" y="2154505"/>
            <a:ext cx="4379423" cy="385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65344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497" y="1435544"/>
            <a:ext cx="6029186" cy="3942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888"/>
            <a:ext cx="5350933" cy="693208"/>
          </a:xfrm>
        </p:spPr>
        <p:txBody>
          <a:bodyPr>
            <a:normAutofit fontScale="90000"/>
          </a:bodyPr>
          <a:lstStyle/>
          <a:p>
            <a:r>
              <a:rPr lang="en-US" sz="48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Couple (Numerical)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69027" y="3494359"/>
            <a:ext cx="921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6461" y="733273"/>
            <a:ext cx="1023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prstClr val="black"/>
                </a:solidFill>
                <a:latin typeface="Marcellus"/>
              </a:rPr>
              <a:t>Q. 17</a:t>
            </a: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73028" y="5939103"/>
            <a:ext cx="325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Fig. 23 Couple </a:t>
            </a:r>
            <a:r>
              <a:rPr lang="en-US" baseline="30000" dirty="0" smtClean="0">
                <a:solidFill>
                  <a:prstClr val="black"/>
                </a:solidFill>
              </a:rPr>
              <a:t>[3]</a:t>
            </a:r>
            <a:r>
              <a:rPr lang="en-US" dirty="0" smtClean="0">
                <a:solidFill>
                  <a:prstClr val="black"/>
                </a:solidFill>
              </a:rPr>
              <a:t> </a:t>
            </a:r>
            <a:endParaRPr lang="en-IN" baseline="30000" dirty="0">
              <a:solidFill>
                <a:prstClr val="black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642" y="634688"/>
            <a:ext cx="5722757" cy="13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53628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81541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Numerical on Coplanar Parallel Forces</a:t>
            </a:r>
            <a:endParaRPr lang="en-IN" sz="36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44949" y="6304002"/>
            <a:ext cx="3530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Fig. 29 Coplanar parallel Forces </a:t>
            </a:r>
            <a:r>
              <a:rPr lang="en-US" baseline="30000" dirty="0" smtClean="0">
                <a:solidFill>
                  <a:prstClr val="black"/>
                </a:solidFill>
              </a:rPr>
              <a:t> [2]</a:t>
            </a:r>
            <a:r>
              <a:rPr lang="en-US" dirty="0" smtClean="0">
                <a:solidFill>
                  <a:prstClr val="black"/>
                </a:solidFill>
              </a:rPr>
              <a:t> </a:t>
            </a:r>
            <a:endParaRPr lang="en-IN" baseline="30000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0129" y="3438099"/>
            <a:ext cx="6556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999" y="1438679"/>
            <a:ext cx="4410075" cy="151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0965" y="977014"/>
            <a:ext cx="9768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Marcellus"/>
              </a:rPr>
              <a:t>Q. 18 Determine the resultant of Force system shown in Fig. 29</a:t>
            </a:r>
            <a:endParaRPr lang="en-IN" sz="2400" b="1" dirty="0">
              <a:solidFill>
                <a:prstClr val="black"/>
              </a:solidFill>
              <a:latin typeface="Marcellu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25266" y="2926097"/>
            <a:ext cx="798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Fig. 29 </a:t>
            </a:r>
            <a:endParaRPr lang="en-IN" baseline="30000" dirty="0">
              <a:solidFill>
                <a:prstClr val="black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010"/>
          <a:stretch/>
        </p:blipFill>
        <p:spPr bwMode="auto">
          <a:xfrm>
            <a:off x="425211" y="2195917"/>
            <a:ext cx="11132380" cy="1720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71"/>
          <a:stretch/>
        </p:blipFill>
        <p:spPr bwMode="auto">
          <a:xfrm>
            <a:off x="577611" y="4080294"/>
            <a:ext cx="11132380" cy="2365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07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90129" y="3438099"/>
            <a:ext cx="6556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8615" y="6600825"/>
            <a:ext cx="343385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79"/>
          <a:stretch/>
        </p:blipFill>
        <p:spPr bwMode="auto">
          <a:xfrm>
            <a:off x="1401337" y="1557989"/>
            <a:ext cx="10220049" cy="2503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579" y="257174"/>
            <a:ext cx="10299032" cy="1831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7699" y="470342"/>
            <a:ext cx="1023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prstClr val="black"/>
                </a:solidFill>
                <a:latin typeface="Marcellus"/>
              </a:rPr>
              <a:t>Q. 19</a:t>
            </a: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13"/>
          <a:stretch/>
        </p:blipFill>
        <p:spPr bwMode="auto">
          <a:xfrm>
            <a:off x="1383609" y="4059590"/>
            <a:ext cx="10113719" cy="2792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638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928" y="434521"/>
            <a:ext cx="1106254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2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Mechanics of Rigid Bodies </a:t>
            </a:r>
            <a:br>
              <a:rPr lang="en-US" sz="42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</a:br>
            <a:r>
              <a:rPr lang="en-US" sz="31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(</a:t>
            </a:r>
            <a:r>
              <a:rPr lang="en-US" sz="3600" b="1" dirty="0">
                <a:solidFill>
                  <a:srgbClr val="002060"/>
                </a:solidFill>
                <a:latin typeface="Marcellus" panose="020E0602050203020307" pitchFamily="34" charset="0"/>
                <a:ea typeface="+mn-ea"/>
                <a:cs typeface="+mn-cs"/>
              </a:rPr>
              <a:t>Engineering </a:t>
            </a:r>
            <a:r>
              <a:rPr lang="en-US" sz="3600" b="1" dirty="0" smtClean="0">
                <a:solidFill>
                  <a:srgbClr val="002060"/>
                </a:solidFill>
                <a:latin typeface="Marcellus" panose="020E0602050203020307" pitchFamily="34" charset="0"/>
                <a:ea typeface="+mn-ea"/>
                <a:cs typeface="+mn-cs"/>
              </a:rPr>
              <a:t>Mechanics</a:t>
            </a:r>
            <a:r>
              <a:rPr lang="en-US" sz="31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)</a:t>
            </a:r>
            <a:r>
              <a:rPr lang="en-US" sz="42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 </a:t>
            </a:r>
            <a:br>
              <a:rPr lang="en-US" sz="42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</a:br>
            <a:r>
              <a:rPr lang="en-US" sz="4800" u="sng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Classification</a:t>
            </a:r>
            <a:endParaRPr lang="en-IN" sz="4800" u="sng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0"/>
          <a:stretch/>
        </p:blipFill>
        <p:spPr bwMode="auto">
          <a:xfrm>
            <a:off x="1573618" y="2090076"/>
            <a:ext cx="9420447" cy="4270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414026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033" y="95618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Numerical on Coplanar Parallel Forces</a:t>
            </a:r>
            <a:endParaRPr lang="en-IN" sz="36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0129" y="3438099"/>
            <a:ext cx="6556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434145" y="817946"/>
            <a:ext cx="55714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50000"/>
                  </a:prstClr>
                </a:solidFill>
                <a:latin typeface="Marcellus"/>
              </a:rPr>
              <a:t>Q. 20 Fig. 30 shows four parallel forces acting on a beam ABCD.</a:t>
            </a:r>
          </a:p>
          <a:p>
            <a:pPr marL="514350" indent="-514350">
              <a:buFontTx/>
              <a:buAutoNum type="romanLcParenR"/>
            </a:pPr>
            <a:r>
              <a:rPr lang="en-US" sz="2400" dirty="0" smtClean="0">
                <a:solidFill>
                  <a:prstClr val="white">
                    <a:lumMod val="50000"/>
                  </a:prstClr>
                </a:solidFill>
                <a:latin typeface="Marcellus"/>
              </a:rPr>
              <a:t>Determine the resultant of the system and its location from A.</a:t>
            </a:r>
          </a:p>
          <a:p>
            <a:pPr marL="514350" indent="-514350">
              <a:buFontTx/>
              <a:buAutoNum type="romanLcParenR"/>
            </a:pPr>
            <a:r>
              <a:rPr lang="en-US" sz="2400" dirty="0" smtClean="0">
                <a:solidFill>
                  <a:prstClr val="white">
                    <a:lumMod val="50000"/>
                  </a:prstClr>
                </a:solidFill>
                <a:latin typeface="Marcellus"/>
              </a:rPr>
              <a:t>Replace the system by a single force and a couple acting at point B.</a:t>
            </a:r>
          </a:p>
          <a:p>
            <a:pPr marL="514350" indent="-514350">
              <a:buFontTx/>
              <a:buAutoNum type="romanLcParenR"/>
            </a:pPr>
            <a:r>
              <a:rPr lang="en-US" sz="2400" dirty="0" smtClean="0">
                <a:solidFill>
                  <a:prstClr val="white">
                    <a:lumMod val="50000"/>
                  </a:prstClr>
                </a:solidFill>
                <a:latin typeface="Marcellus"/>
              </a:rPr>
              <a:t>Replace the system by a single force and  couple acting at point D&gt;</a:t>
            </a:r>
            <a:endParaRPr lang="en-IN" sz="2400" dirty="0">
              <a:solidFill>
                <a:prstClr val="white">
                  <a:lumMod val="50000"/>
                </a:prstClr>
              </a:solidFill>
              <a:latin typeface="Marcellu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26665" y="3668931"/>
            <a:ext cx="3530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Fig. 30</a:t>
            </a:r>
            <a:endParaRPr lang="en-IN" baseline="30000" dirty="0">
              <a:solidFill>
                <a:prstClr val="black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07" t="11154"/>
          <a:stretch/>
        </p:blipFill>
        <p:spPr bwMode="auto">
          <a:xfrm>
            <a:off x="6302719" y="962527"/>
            <a:ext cx="5719869" cy="2369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38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90129" y="3438099"/>
            <a:ext cx="6556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8266" y="789070"/>
            <a:ext cx="409935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Marcellus"/>
              </a:rPr>
              <a:t>Q. 21 Fig. shows a parallel system of four forces and two couples.</a:t>
            </a:r>
          </a:p>
          <a:p>
            <a:pPr marL="514350" indent="-514350">
              <a:buFontTx/>
              <a:buAutoNum type="romanLcParenR"/>
            </a:pPr>
            <a:r>
              <a:rPr lang="en-US" sz="2400" dirty="0" smtClean="0">
                <a:solidFill>
                  <a:prstClr val="black"/>
                </a:solidFill>
                <a:latin typeface="Marcellus"/>
              </a:rPr>
              <a:t>Replace the system by a single force and obtain its location from A</a:t>
            </a:r>
          </a:p>
          <a:p>
            <a:pPr marL="514350" indent="-514350">
              <a:buFontTx/>
              <a:buAutoNum type="romanLcParenR"/>
            </a:pPr>
            <a:r>
              <a:rPr lang="en-US" sz="2400" dirty="0" smtClean="0">
                <a:solidFill>
                  <a:prstClr val="black"/>
                </a:solidFill>
                <a:latin typeface="Marcellus"/>
              </a:rPr>
              <a:t>Replace the system by a force couple system at point A.</a:t>
            </a:r>
          </a:p>
          <a:p>
            <a:pPr marL="514350" indent="-514350">
              <a:buFontTx/>
              <a:buAutoNum type="romanLcParenR"/>
            </a:pPr>
            <a:r>
              <a:rPr lang="en-US" sz="2400" dirty="0" smtClean="0">
                <a:solidFill>
                  <a:prstClr val="black"/>
                </a:solidFill>
                <a:latin typeface="Marcellus"/>
              </a:rPr>
              <a:t>Replace it by a force couple system at point D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17" b="31000"/>
          <a:stretch/>
        </p:blipFill>
        <p:spPr bwMode="auto">
          <a:xfrm>
            <a:off x="5290785" y="789070"/>
            <a:ext cx="6383258" cy="2271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671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4" b="54648"/>
          <a:stretch/>
        </p:blipFill>
        <p:spPr bwMode="auto">
          <a:xfrm>
            <a:off x="546333" y="3904656"/>
            <a:ext cx="6905076" cy="635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3360"/>
          </a:xfrm>
        </p:spPr>
        <p:txBody>
          <a:bodyPr>
            <a:normAutofit/>
          </a:bodyPr>
          <a:lstStyle/>
          <a:p>
            <a:r>
              <a:rPr 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Varignon’s</a:t>
            </a:r>
            <a:r>
              <a:rPr lang="en-US" sz="3600" b="1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 Theorem</a:t>
            </a:r>
            <a:endParaRPr lang="en-IN" sz="3600" b="1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51493" y="5792360"/>
            <a:ext cx="325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Fig. 28 Varignon’s Theorem </a:t>
            </a:r>
            <a:r>
              <a:rPr lang="en-US" baseline="30000" dirty="0" smtClean="0">
                <a:solidFill>
                  <a:prstClr val="black"/>
                </a:solidFill>
              </a:rPr>
              <a:t> [2],[3]</a:t>
            </a:r>
            <a:r>
              <a:rPr lang="en-US" dirty="0" smtClean="0">
                <a:solidFill>
                  <a:prstClr val="black"/>
                </a:solidFill>
              </a:rPr>
              <a:t> </a:t>
            </a:r>
            <a:endParaRPr lang="en-IN" baseline="30000" dirty="0">
              <a:solidFill>
                <a:prstClr val="black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443" y="525862"/>
            <a:ext cx="4317186" cy="5451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544297" y="1076943"/>
            <a:ext cx="721799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Marcellus"/>
              </a:rPr>
              <a:t>It states that </a:t>
            </a:r>
            <a:endParaRPr lang="en-US" sz="2800" dirty="0" smtClean="0">
              <a:solidFill>
                <a:prstClr val="black"/>
              </a:solidFill>
              <a:latin typeface="Marcellus"/>
            </a:endParaRPr>
          </a:p>
          <a:p>
            <a:r>
              <a:rPr lang="en-US" sz="2800" b="1" dirty="0">
                <a:solidFill>
                  <a:prstClr val="black"/>
                </a:solidFill>
                <a:latin typeface="Marcellus"/>
              </a:rPr>
              <a:t>	</a:t>
            </a:r>
            <a:r>
              <a:rPr lang="en-US" sz="2800" b="1" dirty="0" smtClean="0">
                <a:solidFill>
                  <a:prstClr val="black"/>
                </a:solidFill>
                <a:latin typeface="Marcellus"/>
              </a:rPr>
              <a:t>		Moment </a:t>
            </a:r>
            <a:r>
              <a:rPr lang="en-US" sz="2800" b="1" dirty="0">
                <a:solidFill>
                  <a:prstClr val="black"/>
                </a:solidFill>
                <a:latin typeface="Marcellus"/>
              </a:rPr>
              <a:t>of the </a:t>
            </a:r>
            <a:r>
              <a:rPr lang="en-US" sz="2800" b="1" dirty="0" smtClean="0">
                <a:solidFill>
                  <a:prstClr val="black"/>
                </a:solidFill>
                <a:latin typeface="Marcellus"/>
              </a:rPr>
              <a:t>resultant </a:t>
            </a:r>
            <a:r>
              <a:rPr lang="en-US" sz="2800" dirty="0">
                <a:solidFill>
                  <a:prstClr val="black"/>
                </a:solidFill>
                <a:latin typeface="Marcellus"/>
              </a:rPr>
              <a:t>of all the forces in plane about any point is equal to the algebraic sum of </a:t>
            </a:r>
            <a:r>
              <a:rPr lang="en-US" sz="2800" b="1" dirty="0" smtClean="0">
                <a:solidFill>
                  <a:prstClr val="black"/>
                </a:solidFill>
                <a:latin typeface="Marcellus"/>
              </a:rPr>
              <a:t>moments </a:t>
            </a:r>
            <a:r>
              <a:rPr lang="en-US" sz="2800" b="1" dirty="0">
                <a:solidFill>
                  <a:prstClr val="black"/>
                </a:solidFill>
                <a:latin typeface="Marcellus"/>
              </a:rPr>
              <a:t>of all the forces</a:t>
            </a:r>
            <a:r>
              <a:rPr lang="en-US" sz="2800" dirty="0">
                <a:solidFill>
                  <a:prstClr val="black"/>
                </a:solidFill>
                <a:latin typeface="Marcellus"/>
              </a:rPr>
              <a:t> about the same point.</a:t>
            </a:r>
            <a:endParaRPr lang="en-IN" sz="2800" dirty="0">
              <a:solidFill>
                <a:prstClr val="black"/>
              </a:solidFill>
              <a:latin typeface="Marcellus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23"/>
          <a:stretch/>
        </p:blipFill>
        <p:spPr bwMode="auto">
          <a:xfrm>
            <a:off x="546333" y="4742052"/>
            <a:ext cx="6905076" cy="942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42134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4999" y="526583"/>
            <a:ext cx="5181600" cy="693208"/>
          </a:xfrm>
        </p:spPr>
        <p:txBody>
          <a:bodyPr>
            <a:normAutofit/>
          </a:bodyPr>
          <a:lstStyle/>
          <a:p>
            <a:r>
              <a:rPr lang="en-US" sz="3600" dirty="0" err="1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Varignon’s</a:t>
            </a:r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 Theorem</a:t>
            </a:r>
            <a:endParaRPr lang="en-IN" sz="36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18835" y="6304002"/>
            <a:ext cx="325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Fig. 28 Varignon’s Theorem </a:t>
            </a:r>
            <a:r>
              <a:rPr lang="en-US" baseline="30000" dirty="0" smtClean="0">
                <a:solidFill>
                  <a:prstClr val="black"/>
                </a:solidFill>
              </a:rPr>
              <a:t> [2],[3]</a:t>
            </a:r>
            <a:r>
              <a:rPr lang="en-US" dirty="0" smtClean="0">
                <a:solidFill>
                  <a:prstClr val="black"/>
                </a:solidFill>
              </a:rPr>
              <a:t> </a:t>
            </a:r>
            <a:endParaRPr lang="en-IN" baseline="30000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0129" y="3438099"/>
            <a:ext cx="6556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IN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928" y="106326"/>
            <a:ext cx="3287344" cy="3747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325"/>
          <a:stretch/>
        </p:blipFill>
        <p:spPr bwMode="auto">
          <a:xfrm>
            <a:off x="163740" y="1517526"/>
            <a:ext cx="10212388" cy="1920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54"/>
          <a:stretch/>
        </p:blipFill>
        <p:spPr bwMode="auto">
          <a:xfrm>
            <a:off x="240702" y="3982035"/>
            <a:ext cx="10212388" cy="2215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171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3146" y="390606"/>
            <a:ext cx="68618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Marcellus"/>
              </a:rPr>
              <a:t>Q. 22 Determine the resultant of the parallel Force system and locate it w.r.t. to O, if its radius is 1 m.</a:t>
            </a: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417" y="188811"/>
            <a:ext cx="4439465" cy="3075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433" y="3461779"/>
            <a:ext cx="3064640" cy="2354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634"/>
          <a:stretch/>
        </p:blipFill>
        <p:spPr bwMode="auto">
          <a:xfrm>
            <a:off x="399503" y="1816651"/>
            <a:ext cx="6895448" cy="2501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82" r="41111"/>
          <a:stretch/>
        </p:blipFill>
        <p:spPr bwMode="auto">
          <a:xfrm>
            <a:off x="309360" y="4556755"/>
            <a:ext cx="4060621" cy="1658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Admin\Pictures\Screenshots\Screenshot 2025-01-16 22185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260" y="4037902"/>
            <a:ext cx="2840887" cy="2695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16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6"/>
          <a:stretch/>
        </p:blipFill>
        <p:spPr bwMode="auto">
          <a:xfrm>
            <a:off x="6513984" y="1906919"/>
            <a:ext cx="5238765" cy="4190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516" y="0"/>
            <a:ext cx="11377482" cy="809157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Numerical on Coplanar Non Concurrent – Non Parallel Forces</a:t>
            </a:r>
            <a:endParaRPr lang="en-IN" sz="2800" b="1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0129" y="3438099"/>
            <a:ext cx="6556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33367" y="6097602"/>
            <a:ext cx="928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Fig. 34</a:t>
            </a:r>
            <a:endParaRPr lang="en-IN" baseline="300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6306" y="790661"/>
            <a:ext cx="60499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solidFill>
                  <a:prstClr val="black"/>
                </a:solidFill>
                <a:latin typeface="Marcellus"/>
              </a:rPr>
              <a:t>Q. 23 A triangular plate ABC is subjected to four coplanar forces as shown in Fig. 34. Determine the resultant completely and locate its position w.r.t. point A. </a:t>
            </a: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38911" y="6439147"/>
            <a:ext cx="5688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Fig. 34 </a:t>
            </a:r>
            <a:r>
              <a:rPr lang="en-US" dirty="0">
                <a:solidFill>
                  <a:prstClr val="black"/>
                </a:solidFill>
              </a:rPr>
              <a:t>Coplanar Non Concurrent Non - Parallel </a:t>
            </a:r>
            <a:r>
              <a:rPr lang="en-US" dirty="0" smtClean="0">
                <a:solidFill>
                  <a:prstClr val="black"/>
                </a:solidFill>
              </a:rPr>
              <a:t>Forces</a:t>
            </a:r>
            <a:r>
              <a:rPr lang="en-US" baseline="30000" dirty="0" smtClean="0">
                <a:solidFill>
                  <a:prstClr val="black"/>
                </a:solidFill>
              </a:rPr>
              <a:t>[2]</a:t>
            </a:r>
            <a:r>
              <a:rPr lang="en-US" dirty="0" smtClean="0">
                <a:solidFill>
                  <a:prstClr val="black"/>
                </a:solidFill>
              </a:rPr>
              <a:t> </a:t>
            </a:r>
            <a:endParaRPr lang="en-IN" baseline="30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17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7000"/>
                    </a14:imgEffect>
                    <a14:imgEffect>
                      <a14:brightnessContrast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031" y="681171"/>
            <a:ext cx="6209646" cy="4782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90129" y="3438099"/>
            <a:ext cx="6556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IN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80000"/>
                    </a14:imgEffect>
                    <a14:imgEffect>
                      <a14:brightnessContrast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5032"/>
          <a:stretch/>
        </p:blipFill>
        <p:spPr bwMode="auto">
          <a:xfrm>
            <a:off x="435624" y="264025"/>
            <a:ext cx="6271994" cy="77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75" y="5514400"/>
            <a:ext cx="11304392" cy="1040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80000"/>
                    </a14:imgEffect>
                    <a14:imgEffect>
                      <a14:brightnessContrast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479"/>
          <a:stretch/>
        </p:blipFill>
        <p:spPr bwMode="auto">
          <a:xfrm>
            <a:off x="294799" y="1827621"/>
            <a:ext cx="6271994" cy="3635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80000"/>
                    </a14:imgEffect>
                    <a14:imgEffect>
                      <a14:brightnessContrast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518" b="70065"/>
          <a:stretch/>
        </p:blipFill>
        <p:spPr bwMode="auto">
          <a:xfrm>
            <a:off x="337870" y="1164571"/>
            <a:ext cx="6271994" cy="691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480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737"/>
          <a:stretch/>
        </p:blipFill>
        <p:spPr bwMode="auto">
          <a:xfrm>
            <a:off x="306915" y="305858"/>
            <a:ext cx="11739023" cy="100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1000"/>
                    </a14:imgEffect>
                    <a14:imgEffect>
                      <a14:brightnessContrast contrast="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702" t="26585" r="3087" b="3672"/>
          <a:stretch/>
        </p:blipFill>
        <p:spPr bwMode="auto">
          <a:xfrm>
            <a:off x="7526867" y="1794933"/>
            <a:ext cx="3666067" cy="3242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32" r="44984"/>
          <a:stretch/>
        </p:blipFill>
        <p:spPr bwMode="auto">
          <a:xfrm>
            <a:off x="459316" y="1401417"/>
            <a:ext cx="6458320" cy="3788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07" t="19932"/>
          <a:stretch/>
        </p:blipFill>
        <p:spPr bwMode="auto">
          <a:xfrm>
            <a:off x="7347965" y="1553817"/>
            <a:ext cx="4823871" cy="3788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459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974" y="966361"/>
            <a:ext cx="5975498" cy="2961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86"/>
          <a:stretch/>
        </p:blipFill>
        <p:spPr bwMode="auto">
          <a:xfrm>
            <a:off x="285400" y="1327853"/>
            <a:ext cx="3295180" cy="1583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99" b="27678"/>
          <a:stretch/>
        </p:blipFill>
        <p:spPr bwMode="auto">
          <a:xfrm>
            <a:off x="714548" y="2786813"/>
            <a:ext cx="3039303" cy="1192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0"/>
          <a:stretch/>
        </p:blipFill>
        <p:spPr bwMode="auto">
          <a:xfrm>
            <a:off x="621291" y="3833519"/>
            <a:ext cx="8782353" cy="2870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063" y="5556249"/>
            <a:ext cx="2816225" cy="1160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66639" y="194150"/>
            <a:ext cx="1040842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358775" algn="l"/>
              </a:tabLst>
            </a:pPr>
            <a:r>
              <a:rPr lang="en-US" sz="2800" b="1" dirty="0"/>
              <a:t>Q. 24 Determine the resultant of the forces system shown in </a:t>
            </a:r>
            <a:r>
              <a:rPr lang="en-US" sz="2800" b="1" dirty="0" smtClean="0"/>
              <a:t>fig  and </a:t>
            </a:r>
          </a:p>
          <a:p>
            <a:pPr>
              <a:tabLst>
                <a:tab pos="358775" algn="l"/>
              </a:tabLst>
            </a:pPr>
            <a:r>
              <a:rPr lang="en-US" sz="2800" b="1" dirty="0" smtClean="0"/>
              <a:t>position where the resultant cuts the X axis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50353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9" t="5476" b="6891"/>
          <a:stretch/>
        </p:blipFill>
        <p:spPr bwMode="auto">
          <a:xfrm>
            <a:off x="241300" y="1028698"/>
            <a:ext cx="11569700" cy="3998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604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814" y="-22691"/>
            <a:ext cx="11062544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solidFill>
                  <a:srgbClr val="002060"/>
                </a:solidFill>
                <a:latin typeface="Marcellus" panose="020E0602050203020307" pitchFamily="34" charset="0"/>
                <a:ea typeface="+mn-ea"/>
                <a:cs typeface="+mn-cs"/>
              </a:rPr>
              <a:t>Engineering Mechanics definitions</a:t>
            </a:r>
            <a:endParaRPr lang="en-IN" sz="4800" u="sng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4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71" y="1099457"/>
            <a:ext cx="10386256" cy="5256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596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Numerical on Coplanar Non Concurrent – Non Parallel Forces</a:t>
            </a:r>
            <a:endParaRPr lang="en-IN" sz="36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44949" y="6304002"/>
            <a:ext cx="5688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Fig. 35 </a:t>
            </a:r>
            <a:r>
              <a:rPr lang="en-US" dirty="0">
                <a:solidFill>
                  <a:prstClr val="black"/>
                </a:solidFill>
              </a:rPr>
              <a:t>Coplanar Non Concurrent Non - Parallel </a:t>
            </a:r>
            <a:r>
              <a:rPr lang="en-US" dirty="0" smtClean="0">
                <a:solidFill>
                  <a:prstClr val="black"/>
                </a:solidFill>
              </a:rPr>
              <a:t>Forces</a:t>
            </a:r>
            <a:r>
              <a:rPr lang="en-US" baseline="30000" dirty="0" smtClean="0">
                <a:solidFill>
                  <a:prstClr val="black"/>
                </a:solidFill>
              </a:rPr>
              <a:t>[3]</a:t>
            </a:r>
            <a:r>
              <a:rPr lang="en-US" dirty="0" smtClean="0">
                <a:solidFill>
                  <a:prstClr val="black"/>
                </a:solidFill>
              </a:rPr>
              <a:t> </a:t>
            </a:r>
            <a:endParaRPr lang="en-IN" baseline="30000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0129" y="3438099"/>
            <a:ext cx="6556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7897056" y="4639451"/>
            <a:ext cx="3530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Fig. 35</a:t>
            </a:r>
            <a:endParaRPr lang="en-IN" baseline="300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9986" y="1729939"/>
            <a:ext cx="56405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latin typeface="Marcellus"/>
              </a:rPr>
              <a:t>Q. 25 A system of forces of acting on a bell crank lever is shown in Fig. </a:t>
            </a:r>
          </a:p>
          <a:p>
            <a:pPr algn="just"/>
            <a:r>
              <a:rPr lang="en-US" sz="2400" dirty="0" smtClean="0">
                <a:latin typeface="Marcellus"/>
              </a:rPr>
              <a:t>Determine the magnitude, direction and the point of application of the resultant w.r.t ‘O’. Also determine the location of the resultant on the horizontal arm of the lever. (</a:t>
            </a:r>
            <a:r>
              <a:rPr lang="en-US" sz="2400" i="1" dirty="0" smtClean="0">
                <a:latin typeface="Marcellus"/>
              </a:rPr>
              <a:t>R = 2671.2 N at theta = 80.3 at perpendicular distance d = 139.17 mm to left of O. X = 14.12 cm left of O</a:t>
            </a:r>
            <a:endParaRPr lang="en-IN" sz="2400" i="1" dirty="0">
              <a:latin typeface="Marcellu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280" y="1584251"/>
            <a:ext cx="6120720" cy="371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420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32" y="609893"/>
            <a:ext cx="11605795" cy="5110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762" y="267465"/>
            <a:ext cx="7787770" cy="630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34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373" y="1307247"/>
            <a:ext cx="4381500" cy="509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444949" y="6304002"/>
            <a:ext cx="5688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Fig. 37 </a:t>
            </a:r>
            <a:r>
              <a:rPr lang="en-US" dirty="0">
                <a:solidFill>
                  <a:prstClr val="black"/>
                </a:solidFill>
              </a:rPr>
              <a:t>Coplanar Non Concurrent Non - Parallel </a:t>
            </a:r>
            <a:r>
              <a:rPr lang="en-US" dirty="0" smtClean="0">
                <a:solidFill>
                  <a:prstClr val="black"/>
                </a:solidFill>
              </a:rPr>
              <a:t>Forces</a:t>
            </a:r>
            <a:r>
              <a:rPr lang="en-US" baseline="30000" dirty="0" smtClean="0">
                <a:solidFill>
                  <a:prstClr val="black"/>
                </a:solidFill>
              </a:rPr>
              <a:t>[3]</a:t>
            </a:r>
            <a:r>
              <a:rPr lang="en-US" dirty="0" smtClean="0">
                <a:solidFill>
                  <a:prstClr val="black"/>
                </a:solidFill>
              </a:rPr>
              <a:t> </a:t>
            </a:r>
            <a:endParaRPr lang="en-IN" baseline="300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0522" y="205226"/>
            <a:ext cx="114053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12800" indent="-812800" algn="just"/>
            <a:r>
              <a:rPr lang="en-US" sz="2400" dirty="0" smtClean="0">
                <a:solidFill>
                  <a:prstClr val="black"/>
                </a:solidFill>
                <a:latin typeface="Marcellus"/>
              </a:rPr>
              <a:t>Q. 26 Determine the resultant of the given coplanar system of forces and a couple. </a:t>
            </a:r>
          </a:p>
          <a:p>
            <a:pPr marL="457200" indent="-457200" algn="just">
              <a:buFontTx/>
              <a:buAutoNum type="alphaLcParenR"/>
            </a:pPr>
            <a:r>
              <a:rPr lang="en-US" sz="2400" dirty="0" smtClean="0">
                <a:solidFill>
                  <a:prstClr val="black"/>
                </a:solidFill>
                <a:latin typeface="Marcellus"/>
              </a:rPr>
              <a:t>Also locate the resultant on the X axis w.r.t the origin.</a:t>
            </a:r>
          </a:p>
          <a:p>
            <a:pPr marL="457200" indent="-457200" algn="just">
              <a:buFontTx/>
              <a:buAutoNum type="alphaLcParenR"/>
            </a:pPr>
            <a:r>
              <a:rPr lang="en-US" sz="2400" dirty="0" smtClean="0">
                <a:solidFill>
                  <a:prstClr val="black"/>
                </a:solidFill>
                <a:latin typeface="Marcellus"/>
              </a:rPr>
              <a:t>Reduce the system to a force couple system at O.</a:t>
            </a:r>
          </a:p>
          <a:p>
            <a:pPr marL="812800" indent="-812800" algn="just"/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3158" y="1628507"/>
            <a:ext cx="75455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This is a general force system, since the lines of action of all forces </a:t>
            </a:r>
            <a:r>
              <a:rPr lang="en-US" dirty="0" err="1">
                <a:solidFill>
                  <a:prstClr val="black"/>
                </a:solidFill>
              </a:rPr>
              <a:t>don‟t</a:t>
            </a:r>
            <a:r>
              <a:rPr lang="en-US" dirty="0">
                <a:solidFill>
                  <a:prstClr val="black"/>
                </a:solidFill>
              </a:rPr>
              <a:t> meet</a:t>
            </a:r>
          </a:p>
          <a:p>
            <a:r>
              <a:rPr lang="en-IN" dirty="0">
                <a:solidFill>
                  <a:prstClr val="black"/>
                </a:solidFill>
              </a:rPr>
              <a:t>at a single point.</a:t>
            </a:r>
          </a:p>
          <a:p>
            <a:r>
              <a:rPr lang="en-IN" dirty="0">
                <a:solidFill>
                  <a:prstClr val="black"/>
                </a:solidFill>
              </a:rPr>
              <a:t>Calculations of angles: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29" y="2551836"/>
            <a:ext cx="5410484" cy="2491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15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973" y="1267661"/>
            <a:ext cx="4381500" cy="509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14" y="324737"/>
            <a:ext cx="7058476" cy="3688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23" y="4579182"/>
            <a:ext cx="3565369" cy="201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21157" y="4209910"/>
            <a:ext cx="47898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prstClr val="black"/>
                </a:solidFill>
              </a:rPr>
              <a:t>Magnitude of the </a:t>
            </a:r>
            <a:r>
              <a:rPr lang="en-IN" sz="2400" b="1" dirty="0" smtClean="0">
                <a:solidFill>
                  <a:prstClr val="black"/>
                </a:solidFill>
              </a:rPr>
              <a:t>resultant</a:t>
            </a:r>
            <a:endParaRPr lang="en-IN" sz="2400" b="1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27621" y="4232850"/>
            <a:ext cx="37153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prstClr val="black"/>
                </a:solidFill>
              </a:rPr>
              <a:t>Direction of the </a:t>
            </a:r>
            <a:r>
              <a:rPr lang="en-IN" sz="2400" b="1" dirty="0" smtClean="0">
                <a:solidFill>
                  <a:prstClr val="black"/>
                </a:solidFill>
              </a:rPr>
              <a:t>resultant</a:t>
            </a:r>
            <a:endParaRPr lang="en-IN" sz="2400" b="1" dirty="0">
              <a:solidFill>
                <a:prstClr val="black"/>
              </a:solidFill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903" y="4810014"/>
            <a:ext cx="1996288" cy="189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785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414" y="2314693"/>
            <a:ext cx="4527550" cy="438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69" y="497691"/>
            <a:ext cx="9074573" cy="3227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950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6000"/>
                    </a14:imgEffect>
                    <a14:imgEffect>
                      <a14:brightnessContrast contras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916" y="1212783"/>
            <a:ext cx="5740671" cy="4981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90129" y="3438099"/>
            <a:ext cx="6556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76798" y="5938316"/>
            <a:ext cx="3530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Fig. 36</a:t>
            </a:r>
            <a:endParaRPr lang="en-IN" baseline="300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9774" y="402448"/>
            <a:ext cx="656009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12800" indent="-812800" algn="just"/>
            <a:r>
              <a:rPr lang="en-US" sz="2400" dirty="0" smtClean="0">
                <a:solidFill>
                  <a:prstClr val="black"/>
                </a:solidFill>
                <a:latin typeface="Marcellus"/>
              </a:rPr>
              <a:t>Q. 27 Three forces 1 </a:t>
            </a:r>
            <a:r>
              <a:rPr lang="en-US" sz="2400" dirty="0" err="1" smtClean="0">
                <a:solidFill>
                  <a:prstClr val="black"/>
                </a:solidFill>
                <a:latin typeface="Marcellus"/>
              </a:rPr>
              <a:t>kN</a:t>
            </a:r>
            <a:r>
              <a:rPr lang="en-US" sz="2400" dirty="0" smtClean="0">
                <a:solidFill>
                  <a:prstClr val="black"/>
                </a:solidFill>
                <a:latin typeface="Marcellus"/>
              </a:rPr>
              <a:t>, 3 KN and 2.5 </a:t>
            </a:r>
            <a:r>
              <a:rPr lang="en-US" sz="2400" dirty="0" err="1" smtClean="0">
                <a:solidFill>
                  <a:prstClr val="black"/>
                </a:solidFill>
                <a:latin typeface="Marcellus"/>
              </a:rPr>
              <a:t>kN</a:t>
            </a:r>
            <a:r>
              <a:rPr lang="en-US" sz="2400" dirty="0" smtClean="0">
                <a:solidFill>
                  <a:prstClr val="black"/>
                </a:solidFill>
                <a:latin typeface="Marcellus"/>
              </a:rPr>
              <a:t> act on a vertical pole 6 m high. </a:t>
            </a:r>
          </a:p>
          <a:p>
            <a:pPr marL="812800" indent="-812800" algn="just"/>
            <a:r>
              <a:rPr lang="en-US" sz="2400" dirty="0" smtClean="0">
                <a:solidFill>
                  <a:prstClr val="black"/>
                </a:solidFill>
                <a:latin typeface="Marcellus"/>
              </a:rPr>
              <a:t>Determine: </a:t>
            </a:r>
          </a:p>
          <a:p>
            <a:pPr marL="457200" indent="-457200" algn="just">
              <a:buFontTx/>
              <a:buAutoNum type="alphaLcPeriod"/>
            </a:pPr>
            <a:r>
              <a:rPr lang="en-US" sz="2400" dirty="0" smtClean="0">
                <a:solidFill>
                  <a:prstClr val="black"/>
                </a:solidFill>
                <a:latin typeface="Marcellus"/>
              </a:rPr>
              <a:t>The magnitude, direction and position of resultant w.r.t. A.</a:t>
            </a:r>
          </a:p>
          <a:p>
            <a:pPr marL="457200" indent="-457200" algn="just">
              <a:buFontTx/>
              <a:buAutoNum type="alphaLcPeriod"/>
            </a:pPr>
            <a:r>
              <a:rPr lang="en-US" sz="2400" dirty="0" smtClean="0">
                <a:solidFill>
                  <a:prstClr val="black"/>
                </a:solidFill>
                <a:latin typeface="Marcellus"/>
              </a:rPr>
              <a:t>The position where the pole cuts the pole from the base.</a:t>
            </a:r>
          </a:p>
          <a:p>
            <a:pPr marL="457200" indent="-457200" algn="just">
              <a:buFontTx/>
              <a:buAutoNum type="alphaLcPeriod"/>
            </a:pPr>
            <a:r>
              <a:rPr lang="en-US" sz="2400" dirty="0" smtClean="0">
                <a:solidFill>
                  <a:prstClr val="black"/>
                </a:solidFill>
                <a:latin typeface="Marcellus"/>
              </a:rPr>
              <a:t>Reduce it to a force couple system at A.</a:t>
            </a:r>
            <a:endParaRPr lang="en-IN" sz="2400" dirty="0">
              <a:solidFill>
                <a:prstClr val="black"/>
              </a:solidFill>
              <a:latin typeface="Marcellus"/>
            </a:endParaRPr>
          </a:p>
        </p:txBody>
      </p:sp>
    </p:spTree>
    <p:extLst>
      <p:ext uri="{BB962C8B-B14F-4D97-AF65-F5344CB8AC3E}">
        <p14:creationId xmlns:p14="http://schemas.microsoft.com/office/powerpoint/2010/main" val="291630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Reference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sz="2400" dirty="0">
                <a:solidFill>
                  <a:schemeClr val="bg1">
                    <a:lumMod val="50000"/>
                  </a:schemeClr>
                </a:solidFill>
                <a:latin typeface="Marcellus"/>
                <a:hlinkClick r:id="rId2"/>
              </a:rPr>
              <a:t>https://</a:t>
            </a:r>
            <a:r>
              <a:rPr lang="en-IN" sz="2400" dirty="0" smtClean="0">
                <a:solidFill>
                  <a:schemeClr val="bg1">
                    <a:lumMod val="50000"/>
                  </a:schemeClr>
                </a:solidFill>
                <a:latin typeface="Marcellus"/>
                <a:hlinkClick r:id="rId2"/>
              </a:rPr>
              <a:t>commons.wikimedia.org/wiki/File:Thrust-force-simple.svg</a:t>
            </a:r>
            <a:endParaRPr lang="en-IN" sz="2400" dirty="0" smtClean="0">
              <a:solidFill>
                <a:schemeClr val="bg1">
                  <a:lumMod val="50000"/>
                </a:schemeClr>
              </a:solidFill>
              <a:latin typeface="Marcellus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‘Engineering Mechanics’, N.H. Dubey, Tata McGraw Hill Publication, 2017, page no: 1.1  to 1.25</a:t>
            </a:r>
            <a:endParaRPr lang="en-IN" sz="2400" dirty="0" smtClean="0">
              <a:solidFill>
                <a:schemeClr val="bg1">
                  <a:lumMod val="50000"/>
                </a:schemeClr>
              </a:solidFill>
              <a:latin typeface="Marcellus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Marcellus"/>
              </a:rPr>
              <a:t>‘Engineering Mechanics’,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M.D.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Dayal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, page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Marcellus"/>
              </a:rPr>
              <a:t>no: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14,24</a:t>
            </a:r>
            <a:endParaRPr lang="en-IN" sz="2400" dirty="0">
              <a:solidFill>
                <a:schemeClr val="bg1">
                  <a:lumMod val="50000"/>
                </a:schemeClr>
              </a:solidFill>
              <a:latin typeface="Marcellus"/>
            </a:endParaRPr>
          </a:p>
          <a:p>
            <a:pPr marL="514350" indent="-514350">
              <a:buFont typeface="+mj-lt"/>
              <a:buAutoNum type="arabicPeriod"/>
            </a:pPr>
            <a:endParaRPr lang="en-IN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46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"/>
          <a:stretch/>
        </p:blipFill>
        <p:spPr bwMode="auto">
          <a:xfrm>
            <a:off x="1876651" y="603552"/>
            <a:ext cx="8671605" cy="5503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029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Fundamental Concepts of Mechanics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3600" b="1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Length:</a:t>
            </a:r>
            <a:r>
              <a:rPr lang="en-US" sz="3600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 </a:t>
            </a:r>
            <a:r>
              <a:rPr lang="en-US" sz="3600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Position of a point in space w.r.t. origin.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3600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 Size of a system</a:t>
            </a:r>
            <a:endParaRPr lang="en-US" sz="3600" dirty="0">
              <a:solidFill>
                <a:schemeClr val="accent4">
                  <a:lumMod val="75000"/>
                </a:schemeClr>
              </a:solidFill>
              <a:latin typeface="Marcellus" panose="020E0602050203020307" pitchFamily="34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 </a:t>
            </a:r>
            <a:r>
              <a:rPr lang="en-US" sz="3600" b="1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Time: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3600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For bodies in motion</a:t>
            </a:r>
          </a:p>
        </p:txBody>
      </p:sp>
      <p:sp>
        <p:nvSpPr>
          <p:cNvPr id="4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94654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7657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Fundamental Concepts of Mechanics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sp>
        <p:nvSpPr>
          <p:cNvPr id="4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24528" y="1228398"/>
            <a:ext cx="1104900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Mass</a:t>
            </a:r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: </a:t>
            </a:r>
          </a:p>
          <a:p>
            <a:pPr marL="1257300" lvl="2" indent="-342900" algn="just">
              <a:buFont typeface="Arial" pitchFamily="34" charset="0"/>
              <a:buChar char="•"/>
            </a:pPr>
            <a:r>
              <a:rPr lang="en-US" sz="2400" dirty="0">
                <a:latin typeface="Marcellus" panose="020E0602050203020307" pitchFamily="34" charset="0"/>
              </a:rPr>
              <a:t> Quantity of matter contained in a body. </a:t>
            </a:r>
          </a:p>
          <a:p>
            <a:pPr marL="1257300" lvl="2" indent="-342900" algn="just">
              <a:buFont typeface="Arial" pitchFamily="34" charset="0"/>
              <a:buChar char="•"/>
            </a:pPr>
            <a:r>
              <a:rPr lang="en-US" sz="2400" dirty="0">
                <a:latin typeface="Marcellus" panose="020E0602050203020307" pitchFamily="34" charset="0"/>
              </a:rPr>
              <a:t> Remains unchanged irrespective of the position occupied by    </a:t>
            </a:r>
          </a:p>
          <a:p>
            <a:pPr lvl="2" algn="just"/>
            <a:r>
              <a:rPr lang="en-US" sz="2400" dirty="0">
                <a:latin typeface="Marcellus" panose="020E0602050203020307" pitchFamily="34" charset="0"/>
              </a:rPr>
              <a:t> </a:t>
            </a:r>
            <a:r>
              <a:rPr lang="en-US" sz="2400" dirty="0" smtClean="0">
                <a:latin typeface="Marcellus" panose="020E0602050203020307" pitchFamily="34" charset="0"/>
              </a:rPr>
              <a:t>    </a:t>
            </a:r>
            <a:r>
              <a:rPr lang="en-US" sz="2400" dirty="0">
                <a:latin typeface="Marcellus" panose="020E0602050203020307" pitchFamily="34" charset="0"/>
              </a:rPr>
              <a:t>the body.</a:t>
            </a:r>
          </a:p>
          <a:p>
            <a:pPr algn="just">
              <a:buFont typeface="Wingdings" pitchFamily="2" charset="2"/>
              <a:buChar char="ü"/>
            </a:pPr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Force</a:t>
            </a:r>
            <a:r>
              <a:rPr lang="en-US" sz="4400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: </a:t>
            </a:r>
          </a:p>
          <a:p>
            <a:pPr marL="1257300" lvl="2" indent="-342900" algn="just">
              <a:buFont typeface="Arial" pitchFamily="34" charset="0"/>
              <a:buChar char="•"/>
            </a:pPr>
            <a:r>
              <a:rPr lang="en-US" sz="2400" dirty="0">
                <a:latin typeface="Marcellus" panose="020E0602050203020307" pitchFamily="34" charset="0"/>
              </a:rPr>
              <a:t>Action of one body on the another body. </a:t>
            </a:r>
          </a:p>
          <a:p>
            <a:pPr marL="1257300" lvl="2" indent="-342900" algn="just">
              <a:buFont typeface="Arial" pitchFamily="34" charset="0"/>
              <a:buChar char="•"/>
            </a:pPr>
            <a:r>
              <a:rPr lang="en-US" sz="2400" dirty="0">
                <a:latin typeface="Marcellus" panose="020E0602050203020307" pitchFamily="34" charset="0"/>
              </a:rPr>
              <a:t>The action could be ‘push’ or ‘pull’.</a:t>
            </a:r>
          </a:p>
          <a:p>
            <a:pPr marL="1257300" lvl="2" indent="-342900" algn="just">
              <a:buFont typeface="Arial" pitchFamily="34" charset="0"/>
              <a:buChar char="•"/>
            </a:pPr>
            <a:r>
              <a:rPr lang="en-US" sz="2400" dirty="0">
                <a:latin typeface="Marcellus" panose="020E0602050203020307" pitchFamily="34" charset="0"/>
              </a:rPr>
              <a:t>The force is exerted when there is actual contact between the two bodies or without contact like: gravitational force or magnetic force etc.</a:t>
            </a:r>
          </a:p>
          <a:p>
            <a:pPr marL="1257300" lvl="2" indent="-342900" algn="just">
              <a:buFont typeface="Arial" pitchFamily="34" charset="0"/>
              <a:buChar char="•"/>
            </a:pPr>
            <a:r>
              <a:rPr lang="en-US" sz="2400" dirty="0">
                <a:latin typeface="Marcellus" panose="020E0602050203020307" pitchFamily="34" charset="0"/>
              </a:rPr>
              <a:t>Force requires: Magnitude, direction, point of application</a:t>
            </a:r>
            <a:endParaRPr lang="en-IN" sz="2400" dirty="0">
              <a:latin typeface="Marcellus" panose="020E0602050203020307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88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  <a:ea typeface="+mn-ea"/>
                <a:cs typeface="+mn-cs"/>
              </a:rPr>
              <a:t>Pull – Push Force</a:t>
            </a:r>
            <a:endParaRPr lang="en-IN" sz="48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12" y="1943099"/>
            <a:ext cx="6364352" cy="35759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04558" y="5927271"/>
            <a:ext cx="5811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Fig. 1 Pull – Push forces</a:t>
            </a:r>
            <a:r>
              <a:rPr lang="en-US" baseline="30000" dirty="0" smtClean="0">
                <a:solidFill>
                  <a:prstClr val="black"/>
                </a:solidFill>
              </a:rPr>
              <a:t>[1]</a:t>
            </a:r>
            <a:endParaRPr lang="en-IN" baseline="300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86800" y="3166533"/>
            <a:ext cx="239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rgbClr val="0070C0"/>
                </a:solidFill>
                <a:latin typeface="Marcellus"/>
              </a:rPr>
              <a:t>PULL</a:t>
            </a:r>
            <a:endParaRPr lang="en-IN" dirty="0">
              <a:solidFill>
                <a:srgbClr val="0070C0"/>
              </a:solidFill>
              <a:latin typeface="Marcellu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63000" y="4775200"/>
            <a:ext cx="239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rgbClr val="B74919">
                    <a:lumMod val="60000"/>
                    <a:lumOff val="40000"/>
                  </a:srgbClr>
                </a:solidFill>
                <a:latin typeface="Marcellus"/>
              </a:rPr>
              <a:t>PUSH</a:t>
            </a:r>
            <a:endParaRPr lang="en-IN" dirty="0">
              <a:solidFill>
                <a:srgbClr val="B74919">
                  <a:lumMod val="60000"/>
                  <a:lumOff val="40000"/>
                </a:srgbClr>
              </a:solidFill>
              <a:latin typeface="Marcellus"/>
            </a:endParaRPr>
          </a:p>
        </p:txBody>
      </p:sp>
      <p:sp>
        <p:nvSpPr>
          <p:cNvPr id="8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33705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Theme">
  <a:themeElements>
    <a:clrScheme name="Somaiya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Somaiya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Somaiya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AE6F2518-B084-4896-AF52-66CC2144AA26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8419</TotalTime>
  <Words>2275</Words>
  <Application>Microsoft Office PowerPoint</Application>
  <PresentationFormat>Custom</PresentationFormat>
  <Paragraphs>260</Paragraphs>
  <Slides>67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67</vt:i4>
      </vt:variant>
    </vt:vector>
  </HeadingPairs>
  <TitlesOfParts>
    <vt:vector size="72" baseType="lpstr">
      <vt:lpstr>2_Office Theme</vt:lpstr>
      <vt:lpstr>Custom Design</vt:lpstr>
      <vt:lpstr>1_Office Theme</vt:lpstr>
      <vt:lpstr>3_Office Theme</vt:lpstr>
      <vt:lpstr>Office Theme</vt:lpstr>
      <vt:lpstr>Engineering Mechanics  Course code: 116U06C104</vt:lpstr>
      <vt:lpstr>Learning Outcome</vt:lpstr>
      <vt:lpstr>Mechanics Definition and Classification</vt:lpstr>
      <vt:lpstr>Rigid Body Mechanics</vt:lpstr>
      <vt:lpstr>Mechanics of Rigid Bodies  (Engineering Mechanics)  Classification</vt:lpstr>
      <vt:lpstr>Engineering Mechanics definitions</vt:lpstr>
      <vt:lpstr>Fundamental Concepts of Mechanics</vt:lpstr>
      <vt:lpstr>Fundamental Concepts of Mechanics</vt:lpstr>
      <vt:lpstr>Pull – Push Force</vt:lpstr>
      <vt:lpstr>Classification of Force System</vt:lpstr>
      <vt:lpstr>PowerPoint Presentation</vt:lpstr>
      <vt:lpstr>Force </vt:lpstr>
      <vt:lpstr>Particle and rigid body</vt:lpstr>
      <vt:lpstr>Point load</vt:lpstr>
      <vt:lpstr>Principle of Transmissibility of force</vt:lpstr>
      <vt:lpstr>Law of parallelogram of force</vt:lpstr>
      <vt:lpstr>Law of parallelogram of force</vt:lpstr>
      <vt:lpstr>Composition of Forces</vt:lpstr>
      <vt:lpstr>Composition of Forces</vt:lpstr>
      <vt:lpstr>Composition of Forces</vt:lpstr>
      <vt:lpstr>PowerPoint Presentation</vt:lpstr>
      <vt:lpstr>Resolution of Forces:        Into oblique components of forces</vt:lpstr>
      <vt:lpstr>Resolution of Forces:      Into Rectangular coordinates</vt:lpstr>
      <vt:lpstr>Resolution of Forces: in to Rectangular coordinates</vt:lpstr>
      <vt:lpstr>Resolution of Forces: Into Rectangular coordinates</vt:lpstr>
      <vt:lpstr>Numerical on Composition of Forces</vt:lpstr>
      <vt:lpstr>Resolution of Forces (Numericals)</vt:lpstr>
      <vt:lpstr>Resolution of Forces(Numericals)</vt:lpstr>
      <vt:lpstr>Resolution of Forces (Numericals)</vt:lpstr>
      <vt:lpstr>Resolution of Forces (Numericals)</vt:lpstr>
      <vt:lpstr>Resolution of Forces (Numericals)</vt:lpstr>
      <vt:lpstr>Moment of Force</vt:lpstr>
      <vt:lpstr>Moment of Force</vt:lpstr>
      <vt:lpstr>PowerPoint Presentation</vt:lpstr>
      <vt:lpstr>Moment of Force (Numericals)</vt:lpstr>
      <vt:lpstr>Couple</vt:lpstr>
      <vt:lpstr>Properties Couple</vt:lpstr>
      <vt:lpstr>Couple (Numerical)</vt:lpstr>
      <vt:lpstr>Resolution of Concurrent Forces (Numerical)</vt:lpstr>
      <vt:lpstr>Resolution of Concurrent Forces (Numerical)</vt:lpstr>
      <vt:lpstr>Resultant of Concurrent Forces Using Method of Resolution </vt:lpstr>
      <vt:lpstr>Resultant of Concurrent Forces Using Method of Resolution </vt:lpstr>
      <vt:lpstr>Resultant of Concurrent Forces Using Method of Resolution </vt:lpstr>
      <vt:lpstr>Resolution of Concurrent Forces (Numerical)</vt:lpstr>
      <vt:lpstr>Resolution of Concurrent Forces (Numerical)</vt:lpstr>
      <vt:lpstr>Resolution of Concurrent Forces (Numerical)</vt:lpstr>
      <vt:lpstr>Couple (Numerical)</vt:lpstr>
      <vt:lpstr>Numerical on Coplanar Parallel Forces</vt:lpstr>
      <vt:lpstr>PowerPoint Presentation</vt:lpstr>
      <vt:lpstr>Numerical on Coplanar Parallel Forces</vt:lpstr>
      <vt:lpstr>PowerPoint Presentation</vt:lpstr>
      <vt:lpstr>Varignon’s Theorem</vt:lpstr>
      <vt:lpstr>Varignon’s Theorem</vt:lpstr>
      <vt:lpstr>PowerPoint Presentation</vt:lpstr>
      <vt:lpstr>Numerical on Coplanar Non Concurrent – Non Parallel Forces</vt:lpstr>
      <vt:lpstr>PowerPoint Presentation</vt:lpstr>
      <vt:lpstr>PowerPoint Presentation</vt:lpstr>
      <vt:lpstr>PowerPoint Presentation</vt:lpstr>
      <vt:lpstr>PowerPoint Presentation</vt:lpstr>
      <vt:lpstr>Numerical on Coplanar Non Concurrent – Non Parallel Forces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Aditi  Rajani</dc:creator>
  <cp:lastModifiedBy>Admin</cp:lastModifiedBy>
  <cp:revision>364</cp:revision>
  <dcterms:created xsi:type="dcterms:W3CDTF">2020-04-30T07:52:47Z</dcterms:created>
  <dcterms:modified xsi:type="dcterms:W3CDTF">2025-01-17T04:11:18Z</dcterms:modified>
</cp:coreProperties>
</file>